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3.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4.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5.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1" r:id="rId2"/>
    <p:sldMasterId id="2147483744" r:id="rId3"/>
    <p:sldMasterId id="2147483784" r:id="rId4"/>
    <p:sldMasterId id="2147483826" r:id="rId5"/>
    <p:sldMasterId id="2147483868" r:id="rId6"/>
  </p:sldMasterIdLst>
  <p:notesMasterIdLst>
    <p:notesMasterId r:id="rId25"/>
  </p:notesMasterIdLst>
  <p:sldIdLst>
    <p:sldId id="335" r:id="rId7"/>
    <p:sldId id="463" r:id="rId8"/>
    <p:sldId id="464" r:id="rId9"/>
    <p:sldId id="1002" r:id="rId10"/>
    <p:sldId id="2552" r:id="rId11"/>
    <p:sldId id="684" r:id="rId12"/>
    <p:sldId id="2556" r:id="rId13"/>
    <p:sldId id="1009" r:id="rId14"/>
    <p:sldId id="2553" r:id="rId15"/>
    <p:sldId id="1011" r:id="rId16"/>
    <p:sldId id="1010" r:id="rId17"/>
    <p:sldId id="1003" r:id="rId18"/>
    <p:sldId id="2550" r:id="rId19"/>
    <p:sldId id="2554" r:id="rId20"/>
    <p:sldId id="474" r:id="rId21"/>
    <p:sldId id="926" r:id="rId22"/>
    <p:sldId id="2555" r:id="rId23"/>
    <p:sldId id="8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F7443F-B7EF-491B-8841-8903AAC6C490}" v="430" dt="2023-11-13T03:10:55.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Chantal%20McRoberts\AppData\Local\Temp\CF%201Q23%20-%20S1_tables_and_charts.xlsx" TargetMode="External"/><Relationship Id="rId1" Type="http://schemas.openxmlformats.org/officeDocument/2006/relationships/image" Target="../media/image32.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Chantal%20McRoberts\AppData\Local\Temp\CF%201Q23%20-%20S1_tables_and_charts.xlsx" TargetMode="External"/><Relationship Id="rId1" Type="http://schemas.openxmlformats.org/officeDocument/2006/relationships/image" Target="../media/image32.png"/></Relationships>
</file>

<file path=ppt/charts/_rels/chart5.xml.rels><?xml version="1.0" encoding="UTF-8" standalone="yes"?>
<Relationships xmlns="http://schemas.openxmlformats.org/package/2006/relationships"><Relationship Id="rId2" Type="http://schemas.openxmlformats.org/officeDocument/2006/relationships/oleObject" Target="file:///C:\Users\Chantal%20McRoberts\AppData\Local\Temp\CF%201Q23%20-%20S1_tables_and_charts.xlsx" TargetMode="External"/><Relationship Id="rId1" Type="http://schemas.openxmlformats.org/officeDocument/2006/relationships/image" Target="../media/image32.png"/></Relationships>
</file>

<file path=ppt/charts/_rels/chart6.xml.rels><?xml version="1.0" encoding="UTF-8" standalone="yes"?>
<Relationships xmlns="http://schemas.openxmlformats.org/package/2006/relationships"><Relationship Id="rId2" Type="http://schemas.openxmlformats.org/officeDocument/2006/relationships/oleObject" Target="file:///C:\Users\Chantal%20McRoberts\AppData\Local\Temp\CF%201Q23%20-%20S1_tables_and_charts.xlsx" TargetMode="External"/><Relationship Id="rId1" Type="http://schemas.openxmlformats.org/officeDocument/2006/relationships/image" Target="../media/image32.pn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Sheet1!$A$2:$A$26</c:f>
              <c:strCach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2023F</c:v>
                </c:pt>
                <c:pt idx="24">
                  <c:v>2024F</c:v>
                </c:pt>
              </c:strCache>
            </c:strRef>
          </c:cat>
          <c:val>
            <c:numRef>
              <c:f>Sheet1!$B$2:$B$26</c:f>
              <c:numCache>
                <c:formatCode>0.0%</c:formatCode>
                <c:ptCount val="25"/>
                <c:pt idx="0">
                  <c:v>7.4999999999999997E-2</c:v>
                </c:pt>
                <c:pt idx="1">
                  <c:v>0.06</c:v>
                </c:pt>
                <c:pt idx="2">
                  <c:v>2.4E-2</c:v>
                </c:pt>
                <c:pt idx="3">
                  <c:v>6.5000000000000002E-2</c:v>
                </c:pt>
                <c:pt idx="4">
                  <c:v>0.11</c:v>
                </c:pt>
                <c:pt idx="5">
                  <c:v>0.10299999999999999</c:v>
                </c:pt>
                <c:pt idx="6">
                  <c:v>3.3000000000000002E-2</c:v>
                </c:pt>
                <c:pt idx="7">
                  <c:v>4.4999999999999998E-2</c:v>
                </c:pt>
                <c:pt idx="8">
                  <c:v>1.758127761583321E-2</c:v>
                </c:pt>
                <c:pt idx="9">
                  <c:v>-0.13073785665265977</c:v>
                </c:pt>
                <c:pt idx="10">
                  <c:v>0.10161956196107295</c:v>
                </c:pt>
                <c:pt idx="11">
                  <c:v>-3.3985670391986855E-2</c:v>
                </c:pt>
                <c:pt idx="12">
                  <c:v>5.6369255885852119E-3</c:v>
                </c:pt>
                <c:pt idx="13">
                  <c:v>9.6064813505676097E-3</c:v>
                </c:pt>
                <c:pt idx="14">
                  <c:v>3.0334062902213712E-2</c:v>
                </c:pt>
                <c:pt idx="15">
                  <c:v>2.6879939587565235E-2</c:v>
                </c:pt>
                <c:pt idx="16">
                  <c:v>-2.9717563794469621E-2</c:v>
                </c:pt>
                <c:pt idx="17">
                  <c:v>3.2860177865760308E-2</c:v>
                </c:pt>
                <c:pt idx="18">
                  <c:v>8.9595653563101837E-3</c:v>
                </c:pt>
                <c:pt idx="19">
                  <c:v>3.5968184555659907E-2</c:v>
                </c:pt>
                <c:pt idx="20">
                  <c:v>0.12546998364799236</c:v>
                </c:pt>
                <c:pt idx="21">
                  <c:v>0.45414848993135859</c:v>
                </c:pt>
                <c:pt idx="22">
                  <c:v>0.49136462557178956</c:v>
                </c:pt>
                <c:pt idx="23">
                  <c:v>8.3000000000000004E-2</c:v>
                </c:pt>
                <c:pt idx="24">
                  <c:v>-8.8999999999999996E-2</c:v>
                </c:pt>
              </c:numCache>
            </c:numRef>
          </c:val>
          <c:smooth val="0"/>
          <c:extLst>
            <c:ext xmlns:c16="http://schemas.microsoft.com/office/drawing/2014/chart" uri="{C3380CC4-5D6E-409C-BE32-E72D297353CC}">
              <c16:uniqueId val="{00000000-65AF-4FC6-9EB2-CDABA97521F0}"/>
            </c:ext>
          </c:extLst>
        </c:ser>
        <c:dLbls>
          <c:showLegendKey val="0"/>
          <c:showVal val="0"/>
          <c:showCatName val="0"/>
          <c:showSerName val="0"/>
          <c:showPercent val="0"/>
          <c:showBubbleSize val="0"/>
        </c:dLbls>
        <c:smooth val="0"/>
        <c:axId val="823240288"/>
        <c:axId val="823238488"/>
      </c:lineChart>
      <c:catAx>
        <c:axId val="8232402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3238488"/>
        <c:crosses val="autoZero"/>
        <c:auto val="1"/>
        <c:lblAlgn val="ctr"/>
        <c:lblOffset val="100"/>
        <c:noMultiLvlLbl val="0"/>
      </c:catAx>
      <c:valAx>
        <c:axId val="823238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32402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solidFill>
                  <a:srgbClr val="000000"/>
                </a:solidFill>
              </a:defRPr>
            </a:pPr>
            <a:r>
              <a:rPr lang="en-US" sz="900">
                <a:solidFill>
                  <a:srgbClr val="000000"/>
                </a:solidFill>
              </a:rPr>
              <a:t>255 </a:t>
            </a:r>
          </a:p>
          <a:p>
            <a:pPr>
              <a:defRPr>
                <a:solidFill>
                  <a:srgbClr val="000000"/>
                </a:solidFill>
              </a:defRPr>
            </a:pPr>
            <a:r>
              <a:rPr lang="en-US" sz="900">
                <a:solidFill>
                  <a:srgbClr val="000000"/>
                </a:solidFill>
              </a:rPr>
              <a:t>vessels</a:t>
            </a:r>
          </a:p>
        </c:rich>
      </c:tx>
      <c:layout>
        <c:manualLayout>
          <c:xMode val="edge"/>
          <c:yMode val="edge"/>
          <c:x val="0.24467950048833786"/>
          <c:y val="0.37493807126477019"/>
        </c:manualLayout>
      </c:layout>
      <c:overlay val="0"/>
    </c:title>
    <c:autoTitleDeleted val="0"/>
    <c:plotArea>
      <c:layout>
        <c:manualLayout>
          <c:layoutTarget val="inner"/>
          <c:xMode val="edge"/>
          <c:yMode val="edge"/>
          <c:x val="4.1497948339307505E-2"/>
          <c:y val="5.9051830272249112E-2"/>
          <c:w val="0.62329289732770743"/>
          <c:h val="0.87928819444444439"/>
        </c:manualLayout>
      </c:layout>
      <c:doughnutChart>
        <c:varyColors val="1"/>
        <c:dLbls>
          <c:showLegendKey val="0"/>
          <c:showVal val="0"/>
          <c:showCatName val="1"/>
          <c:showSerName val="0"/>
          <c:showPercent val="1"/>
          <c:showBubbleSize val="0"/>
          <c:showLeaderLines val="0"/>
        </c:dLbls>
        <c:firstSliceAng val="0"/>
        <c:holeSize val="50"/>
      </c:doughnutChart>
      <c:spPr>
        <a:noFill/>
        <a:ln w="25400">
          <a:noFill/>
        </a:ln>
      </c:spPr>
    </c:plotArea>
    <c:plotVisOnly val="1"/>
    <c:dispBlanksAs val="gap"/>
    <c:showDLblsOverMax val="0"/>
  </c:chart>
  <c:spPr>
    <a:blipFill>
      <a:blip xmlns:r="http://schemas.openxmlformats.org/officeDocument/2006/relationships" r:embed="rId1">
        <a:alphaModFix amt="15000"/>
      </a:blip>
      <a:stretch>
        <a:fillRect l="25000" t="25000" r="25000" b="25000"/>
      </a:stretch>
    </a:blipFill>
    <a:ln>
      <a:noFill/>
    </a:ln>
  </c:spPr>
  <c:txPr>
    <a:bodyPr/>
    <a:lstStyle/>
    <a:p>
      <a:pPr>
        <a:defRPr sz="800" baseline="0">
          <a:solidFill>
            <a:srgbClr val="646464"/>
          </a:solidFill>
          <a:latin typeface="Helvetica Neue" panose="02000503000000020004" pitchFamily="2"/>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 TEU</c:v>
                </c:pt>
              </c:strCache>
            </c:strRef>
          </c:tx>
          <c:spPr>
            <a:solidFill>
              <a:schemeClr val="accent1"/>
            </a:solidFill>
            <a:ln>
              <a:noFill/>
            </a:ln>
            <a:effectLst/>
          </c:spPr>
          <c:invertIfNegative val="0"/>
          <c:dPt>
            <c:idx val="23"/>
            <c:invertIfNegative val="0"/>
            <c:bubble3D val="0"/>
            <c:spPr>
              <a:solidFill>
                <a:schemeClr val="accent3"/>
              </a:solidFill>
              <a:ln>
                <a:noFill/>
              </a:ln>
              <a:effectLst/>
            </c:spPr>
            <c:extLst>
              <c:ext xmlns:c16="http://schemas.microsoft.com/office/drawing/2014/chart" uri="{C3380CC4-5D6E-409C-BE32-E72D297353CC}">
                <c16:uniqueId val="{00000003-F5D0-42EE-A526-DFF5B79C793D}"/>
              </c:ext>
            </c:extLst>
          </c:dPt>
          <c:dPt>
            <c:idx val="24"/>
            <c:invertIfNegative val="0"/>
            <c:bubble3D val="0"/>
            <c:spPr>
              <a:solidFill>
                <a:schemeClr val="accent3"/>
              </a:solidFill>
              <a:ln>
                <a:noFill/>
              </a:ln>
              <a:effectLst/>
            </c:spPr>
            <c:extLst>
              <c:ext xmlns:c16="http://schemas.microsoft.com/office/drawing/2014/chart" uri="{C3380CC4-5D6E-409C-BE32-E72D297353CC}">
                <c16:uniqueId val="{00000004-F5D0-42EE-A526-DFF5B79C793D}"/>
              </c:ext>
            </c:extLst>
          </c:dPt>
          <c:dPt>
            <c:idx val="25"/>
            <c:invertIfNegative val="0"/>
            <c:bubble3D val="0"/>
            <c:spPr>
              <a:solidFill>
                <a:schemeClr val="accent3"/>
              </a:solidFill>
              <a:ln>
                <a:noFill/>
              </a:ln>
              <a:effectLst/>
            </c:spPr>
            <c:extLst>
              <c:ext xmlns:c16="http://schemas.microsoft.com/office/drawing/2014/chart" uri="{C3380CC4-5D6E-409C-BE32-E72D297353CC}">
                <c16:uniqueId val="{00000005-F5D0-42EE-A526-DFF5B79C793D}"/>
              </c:ext>
            </c:extLst>
          </c:dPt>
          <c:dPt>
            <c:idx val="26"/>
            <c:invertIfNegative val="0"/>
            <c:bubble3D val="0"/>
            <c:spPr>
              <a:solidFill>
                <a:schemeClr val="accent3"/>
              </a:solidFill>
              <a:ln>
                <a:noFill/>
              </a:ln>
              <a:effectLst/>
            </c:spPr>
            <c:extLst>
              <c:ext xmlns:c16="http://schemas.microsoft.com/office/drawing/2014/chart" uri="{C3380CC4-5D6E-409C-BE32-E72D297353CC}">
                <c16:uniqueId val="{00000006-F5D0-42EE-A526-DFF5B79C793D}"/>
              </c:ext>
            </c:extLst>
          </c:dPt>
          <c:dPt>
            <c:idx val="27"/>
            <c:invertIfNegative val="0"/>
            <c:bubble3D val="0"/>
            <c:spPr>
              <a:solidFill>
                <a:schemeClr val="accent3"/>
              </a:solidFill>
              <a:ln>
                <a:noFill/>
              </a:ln>
              <a:effectLst/>
            </c:spPr>
            <c:extLst>
              <c:ext xmlns:c16="http://schemas.microsoft.com/office/drawing/2014/chart" uri="{C3380CC4-5D6E-409C-BE32-E72D297353CC}">
                <c16:uniqueId val="{00000007-F5D0-42EE-A526-DFF5B79C793D}"/>
              </c:ext>
            </c:extLst>
          </c:dPt>
          <c:cat>
            <c:strRef>
              <c:f>Sheet1!$A$2:$A$29</c:f>
              <c:strCache>
                <c:ptCount val="2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2023F</c:v>
                </c:pt>
                <c:pt idx="24">
                  <c:v>2024F</c:v>
                </c:pt>
                <c:pt idx="25">
                  <c:v>2025F</c:v>
                </c:pt>
                <c:pt idx="26">
                  <c:v>2026F</c:v>
                </c:pt>
                <c:pt idx="27">
                  <c:v>2027F</c:v>
                </c:pt>
              </c:strCache>
            </c:strRef>
          </c:cat>
          <c:val>
            <c:numRef>
              <c:f>Sheet1!$B$2:$B$29</c:f>
              <c:numCache>
                <c:formatCode>0.0</c:formatCode>
                <c:ptCount val="28"/>
                <c:pt idx="0">
                  <c:v>4.798</c:v>
                </c:pt>
                <c:pt idx="1">
                  <c:v>5.3109999999999999</c:v>
                </c:pt>
                <c:pt idx="2">
                  <c:v>5.968</c:v>
                </c:pt>
                <c:pt idx="3">
                  <c:v>6.5289999999999999</c:v>
                </c:pt>
                <c:pt idx="4">
                  <c:v>7.1619999999999999</c:v>
                </c:pt>
                <c:pt idx="5">
                  <c:v>8.1170000000000009</c:v>
                </c:pt>
                <c:pt idx="6">
                  <c:v>9.4719999999999995</c:v>
                </c:pt>
                <c:pt idx="7">
                  <c:v>10.805</c:v>
                </c:pt>
                <c:pt idx="8">
                  <c:v>12.099</c:v>
                </c:pt>
                <c:pt idx="9">
                  <c:v>12.919</c:v>
                </c:pt>
                <c:pt idx="10">
                  <c:v>14.167</c:v>
                </c:pt>
                <c:pt idx="11">
                  <c:v>15.295999999999999</c:v>
                </c:pt>
                <c:pt idx="12">
                  <c:v>16.233305000000001</c:v>
                </c:pt>
                <c:pt idx="13">
                  <c:v>17.128696999999999</c:v>
                </c:pt>
                <c:pt idx="14">
                  <c:v>18.210296</c:v>
                </c:pt>
                <c:pt idx="15">
                  <c:v>19.729418000000003</c:v>
                </c:pt>
                <c:pt idx="16">
                  <c:v>19.984815999999999</c:v>
                </c:pt>
                <c:pt idx="17">
                  <c:v>20.808214</c:v>
                </c:pt>
                <c:pt idx="18">
                  <c:v>22.012211000000001</c:v>
                </c:pt>
                <c:pt idx="19">
                  <c:v>22.95393</c:v>
                </c:pt>
                <c:pt idx="20">
                  <c:v>23.632137999999998</c:v>
                </c:pt>
                <c:pt idx="21">
                  <c:v>24.703802</c:v>
                </c:pt>
                <c:pt idx="22">
                  <c:v>25.750765999999999</c:v>
                </c:pt>
                <c:pt idx="23">
                  <c:v>27.6</c:v>
                </c:pt>
                <c:pt idx="24">
                  <c:v>29.4</c:v>
                </c:pt>
                <c:pt idx="25">
                  <c:v>30.8</c:v>
                </c:pt>
                <c:pt idx="26">
                  <c:v>31.7</c:v>
                </c:pt>
                <c:pt idx="27">
                  <c:v>32.6</c:v>
                </c:pt>
              </c:numCache>
            </c:numRef>
          </c:val>
          <c:extLst>
            <c:ext xmlns:c16="http://schemas.microsoft.com/office/drawing/2014/chart" uri="{C3380CC4-5D6E-409C-BE32-E72D297353CC}">
              <c16:uniqueId val="{00000000-F5D0-42EE-A526-DFF5B79C793D}"/>
            </c:ext>
          </c:extLst>
        </c:ser>
        <c:dLbls>
          <c:showLegendKey val="0"/>
          <c:showVal val="0"/>
          <c:showCatName val="0"/>
          <c:showSerName val="0"/>
          <c:showPercent val="0"/>
          <c:showBubbleSize val="0"/>
        </c:dLbls>
        <c:gapWidth val="219"/>
        <c:overlap val="-27"/>
        <c:axId val="1148683744"/>
        <c:axId val="1148685184"/>
      </c:barChart>
      <c:lineChart>
        <c:grouping val="standard"/>
        <c:varyColors val="0"/>
        <c:ser>
          <c:idx val="1"/>
          <c:order val="1"/>
          <c:tx>
            <c:strRef>
              <c:f>Sheet1!$C$1</c:f>
              <c:strCache>
                <c:ptCount val="1"/>
                <c:pt idx="0">
                  <c:v>YoY % (right axis)</c:v>
                </c:pt>
              </c:strCache>
            </c:strRef>
          </c:tx>
          <c:spPr>
            <a:ln w="28575" cap="rnd">
              <a:solidFill>
                <a:schemeClr val="accent2"/>
              </a:solidFill>
              <a:round/>
            </a:ln>
            <a:effectLst/>
          </c:spPr>
          <c:marker>
            <c:symbol val="none"/>
          </c:marker>
          <c:cat>
            <c:strRef>
              <c:f>Sheet1!$A$2:$A$29</c:f>
              <c:strCache>
                <c:ptCount val="2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2023F</c:v>
                </c:pt>
                <c:pt idx="24">
                  <c:v>2024F</c:v>
                </c:pt>
                <c:pt idx="25">
                  <c:v>2025F</c:v>
                </c:pt>
                <c:pt idx="26">
                  <c:v>2026F</c:v>
                </c:pt>
                <c:pt idx="27">
                  <c:v>2027F</c:v>
                </c:pt>
              </c:strCache>
            </c:strRef>
          </c:cat>
          <c:val>
            <c:numRef>
              <c:f>Sheet1!$C$2:$C$29</c:f>
              <c:numCache>
                <c:formatCode>0.0%</c:formatCode>
                <c:ptCount val="28"/>
                <c:pt idx="0">
                  <c:v>0.10680507497116487</c:v>
                </c:pt>
                <c:pt idx="1">
                  <c:v>0.1069195498124218</c:v>
                </c:pt>
                <c:pt idx="2">
                  <c:v>0.12370551685181708</c:v>
                </c:pt>
                <c:pt idx="3">
                  <c:v>9.4001340482573692E-2</c:v>
                </c:pt>
                <c:pt idx="4">
                  <c:v>9.6952060039822374E-2</c:v>
                </c:pt>
                <c:pt idx="5">
                  <c:v>0.13334264172018995</c:v>
                </c:pt>
                <c:pt idx="6">
                  <c:v>0.16693359615621528</c:v>
                </c:pt>
                <c:pt idx="7">
                  <c:v>0.14073057432432434</c:v>
                </c:pt>
                <c:pt idx="8">
                  <c:v>0.11975937066173059</c:v>
                </c:pt>
                <c:pt idx="9">
                  <c:v>6.7774196214563265E-2</c:v>
                </c:pt>
                <c:pt idx="10">
                  <c:v>9.6601904172149533E-2</c:v>
                </c:pt>
                <c:pt idx="11">
                  <c:v>7.9692242535469804E-2</c:v>
                </c:pt>
                <c:pt idx="12">
                  <c:v>6.1277785041841115E-2</c:v>
                </c:pt>
                <c:pt idx="13">
                  <c:v>5.5157714340979824E-2</c:v>
                </c:pt>
                <c:pt idx="14">
                  <c:v>6.3145433654410388E-2</c:v>
                </c:pt>
                <c:pt idx="15">
                  <c:v>8.3421049278935566E-2</c:v>
                </c:pt>
                <c:pt idx="16">
                  <c:v>1.2945034668534028E-2</c:v>
                </c:pt>
                <c:pt idx="17">
                  <c:v>4.1201179935807408E-2</c:v>
                </c:pt>
                <c:pt idx="18">
                  <c:v>5.7861621377019556E-2</c:v>
                </c:pt>
                <c:pt idx="19">
                  <c:v>4.2781663323143704E-2</c:v>
                </c:pt>
                <c:pt idx="20">
                  <c:v>2.9546487246410402E-2</c:v>
                </c:pt>
                <c:pt idx="21">
                  <c:v>4.5347737898280727E-2</c:v>
                </c:pt>
                <c:pt idx="22">
                  <c:v>4.2380682941030701E-2</c:v>
                </c:pt>
                <c:pt idx="23">
                  <c:v>7.1999999999999995E-2</c:v>
                </c:pt>
                <c:pt idx="24">
                  <c:v>6.4000000000000001E-2</c:v>
                </c:pt>
                <c:pt idx="25">
                  <c:v>4.8250151296133748E-2</c:v>
                </c:pt>
                <c:pt idx="26">
                  <c:v>0.03</c:v>
                </c:pt>
                <c:pt idx="27">
                  <c:v>2.9000000000000001E-2</c:v>
                </c:pt>
              </c:numCache>
            </c:numRef>
          </c:val>
          <c:smooth val="1"/>
          <c:extLst>
            <c:ext xmlns:c16="http://schemas.microsoft.com/office/drawing/2014/chart" uri="{C3380CC4-5D6E-409C-BE32-E72D297353CC}">
              <c16:uniqueId val="{00000001-F5D0-42EE-A526-DFF5B79C793D}"/>
            </c:ext>
          </c:extLst>
        </c:ser>
        <c:dLbls>
          <c:showLegendKey val="0"/>
          <c:showVal val="0"/>
          <c:showCatName val="0"/>
          <c:showSerName val="0"/>
          <c:showPercent val="0"/>
          <c:showBubbleSize val="0"/>
        </c:dLbls>
        <c:marker val="1"/>
        <c:smooth val="0"/>
        <c:axId val="486067240"/>
        <c:axId val="486068320"/>
      </c:lineChart>
      <c:catAx>
        <c:axId val="114868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8685184"/>
        <c:crosses val="autoZero"/>
        <c:auto val="1"/>
        <c:lblAlgn val="ctr"/>
        <c:lblOffset val="100"/>
        <c:noMultiLvlLbl val="0"/>
      </c:catAx>
      <c:valAx>
        <c:axId val="1148685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a:t>Million teu</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8683744"/>
        <c:crosses val="autoZero"/>
        <c:crossBetween val="between"/>
      </c:valAx>
      <c:valAx>
        <c:axId val="486068320"/>
        <c:scaling>
          <c:orientation val="minMax"/>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a:t>YoY</a:t>
                </a:r>
                <a:r>
                  <a:rPr lang="en-GB" baseline="0" dirty="0"/>
                  <a:t> % </a:t>
                </a:r>
                <a:endParaRPr lang="en-GB"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67240"/>
        <c:crosses val="max"/>
        <c:crossBetween val="between"/>
      </c:valAx>
      <c:catAx>
        <c:axId val="486067240"/>
        <c:scaling>
          <c:orientation val="minMax"/>
        </c:scaling>
        <c:delete val="1"/>
        <c:axPos val="b"/>
        <c:numFmt formatCode="General" sourceLinked="1"/>
        <c:majorTickMark val="out"/>
        <c:minorTickMark val="none"/>
        <c:tickLblPos val="nextTo"/>
        <c:crossAx val="4860683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solidFill>
                  <a:srgbClr val="000000"/>
                </a:solidFill>
              </a:defRPr>
            </a:pPr>
            <a:r>
              <a:rPr lang="en-US" sz="900">
                <a:solidFill>
                  <a:srgbClr val="000000"/>
                </a:solidFill>
              </a:rPr>
              <a:t>255 </a:t>
            </a:r>
          </a:p>
          <a:p>
            <a:pPr>
              <a:defRPr>
                <a:solidFill>
                  <a:srgbClr val="000000"/>
                </a:solidFill>
              </a:defRPr>
            </a:pPr>
            <a:r>
              <a:rPr lang="en-US" sz="900">
                <a:solidFill>
                  <a:srgbClr val="000000"/>
                </a:solidFill>
              </a:rPr>
              <a:t>vessels</a:t>
            </a:r>
          </a:p>
        </c:rich>
      </c:tx>
      <c:layout>
        <c:manualLayout>
          <c:xMode val="edge"/>
          <c:yMode val="edge"/>
          <c:x val="0.24467950048833786"/>
          <c:y val="0.37493807126477019"/>
        </c:manualLayout>
      </c:layout>
      <c:overlay val="0"/>
    </c:title>
    <c:autoTitleDeleted val="0"/>
    <c:plotArea>
      <c:layout>
        <c:manualLayout>
          <c:layoutTarget val="inner"/>
          <c:xMode val="edge"/>
          <c:yMode val="edge"/>
          <c:x val="4.1497948339307505E-2"/>
          <c:y val="5.9051830272249112E-2"/>
          <c:w val="0.62329289732770743"/>
          <c:h val="0.87928819444444439"/>
        </c:manualLayout>
      </c:layout>
      <c:doughnutChart>
        <c:varyColors val="1"/>
        <c:dLbls>
          <c:showLegendKey val="0"/>
          <c:showVal val="0"/>
          <c:showCatName val="1"/>
          <c:showSerName val="0"/>
          <c:showPercent val="1"/>
          <c:showBubbleSize val="0"/>
          <c:showLeaderLines val="0"/>
        </c:dLbls>
        <c:firstSliceAng val="0"/>
        <c:holeSize val="50"/>
      </c:doughnutChart>
      <c:spPr>
        <a:noFill/>
        <a:ln w="25400">
          <a:noFill/>
        </a:ln>
      </c:spPr>
    </c:plotArea>
    <c:plotVisOnly val="1"/>
    <c:dispBlanksAs val="gap"/>
    <c:showDLblsOverMax val="0"/>
  </c:chart>
  <c:spPr>
    <a:blipFill>
      <a:blip xmlns:r="http://schemas.openxmlformats.org/officeDocument/2006/relationships" r:embed="rId1">
        <a:alphaModFix amt="15000"/>
      </a:blip>
      <a:stretch>
        <a:fillRect l="25000" t="25000" r="25000" b="25000"/>
      </a:stretch>
    </a:blipFill>
    <a:ln>
      <a:noFill/>
    </a:ln>
  </c:spPr>
  <c:txPr>
    <a:bodyPr/>
    <a:lstStyle/>
    <a:p>
      <a:pPr>
        <a:defRPr sz="800" baseline="0">
          <a:solidFill>
            <a:srgbClr val="646464"/>
          </a:solidFill>
          <a:latin typeface="Helvetica Neue" panose="02000503000000020004" pitchFamily="2"/>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solidFill>
                  <a:srgbClr val="000000"/>
                </a:solidFill>
              </a:defRPr>
            </a:pPr>
            <a:r>
              <a:rPr lang="en-US" sz="900">
                <a:solidFill>
                  <a:srgbClr val="000000"/>
                </a:solidFill>
              </a:rPr>
              <a:t>255 </a:t>
            </a:r>
          </a:p>
          <a:p>
            <a:pPr>
              <a:defRPr>
                <a:solidFill>
                  <a:srgbClr val="000000"/>
                </a:solidFill>
              </a:defRPr>
            </a:pPr>
            <a:r>
              <a:rPr lang="en-US" sz="900">
                <a:solidFill>
                  <a:srgbClr val="000000"/>
                </a:solidFill>
              </a:rPr>
              <a:t>vessels</a:t>
            </a:r>
          </a:p>
        </c:rich>
      </c:tx>
      <c:layout>
        <c:manualLayout>
          <c:xMode val="edge"/>
          <c:yMode val="edge"/>
          <c:x val="0.24467950048833786"/>
          <c:y val="0.37493807126477019"/>
        </c:manualLayout>
      </c:layout>
      <c:overlay val="0"/>
    </c:title>
    <c:autoTitleDeleted val="0"/>
    <c:plotArea>
      <c:layout>
        <c:manualLayout>
          <c:layoutTarget val="inner"/>
          <c:xMode val="edge"/>
          <c:yMode val="edge"/>
          <c:x val="4.1497948339307505E-2"/>
          <c:y val="5.9051830272249112E-2"/>
          <c:w val="0.62329289732770743"/>
          <c:h val="0.87928819444444439"/>
        </c:manualLayout>
      </c:layout>
      <c:doughnutChart>
        <c:varyColors val="1"/>
        <c:dLbls>
          <c:showLegendKey val="0"/>
          <c:showVal val="0"/>
          <c:showCatName val="1"/>
          <c:showSerName val="0"/>
          <c:showPercent val="1"/>
          <c:showBubbleSize val="0"/>
          <c:showLeaderLines val="0"/>
        </c:dLbls>
        <c:firstSliceAng val="0"/>
        <c:holeSize val="50"/>
      </c:doughnutChart>
      <c:spPr>
        <a:noFill/>
        <a:ln w="25400">
          <a:noFill/>
        </a:ln>
      </c:spPr>
    </c:plotArea>
    <c:plotVisOnly val="1"/>
    <c:dispBlanksAs val="gap"/>
    <c:showDLblsOverMax val="0"/>
  </c:chart>
  <c:spPr>
    <a:blipFill>
      <a:blip xmlns:r="http://schemas.openxmlformats.org/officeDocument/2006/relationships" r:embed="rId1">
        <a:alphaModFix amt="15000"/>
      </a:blip>
      <a:stretch>
        <a:fillRect l="25000" t="25000" r="25000" b="25000"/>
      </a:stretch>
    </a:blipFill>
    <a:ln>
      <a:noFill/>
    </a:ln>
  </c:spPr>
  <c:txPr>
    <a:bodyPr/>
    <a:lstStyle/>
    <a:p>
      <a:pPr>
        <a:defRPr sz="800" baseline="0">
          <a:solidFill>
            <a:srgbClr val="646464"/>
          </a:solidFill>
          <a:latin typeface="Helvetica Neue" panose="02000503000000020004" pitchFamily="2"/>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solidFill>
                  <a:srgbClr val="000000"/>
                </a:solidFill>
              </a:defRPr>
            </a:pPr>
            <a:r>
              <a:rPr lang="en-US" sz="900">
                <a:solidFill>
                  <a:srgbClr val="000000"/>
                </a:solidFill>
              </a:rPr>
              <a:t>255 </a:t>
            </a:r>
          </a:p>
          <a:p>
            <a:pPr>
              <a:defRPr>
                <a:solidFill>
                  <a:srgbClr val="000000"/>
                </a:solidFill>
              </a:defRPr>
            </a:pPr>
            <a:r>
              <a:rPr lang="en-US" sz="900">
                <a:solidFill>
                  <a:srgbClr val="000000"/>
                </a:solidFill>
              </a:rPr>
              <a:t>vessels</a:t>
            </a:r>
          </a:p>
        </c:rich>
      </c:tx>
      <c:layout>
        <c:manualLayout>
          <c:xMode val="edge"/>
          <c:yMode val="edge"/>
          <c:x val="0.24467950048833786"/>
          <c:y val="0.37493807126477019"/>
        </c:manualLayout>
      </c:layout>
      <c:overlay val="0"/>
    </c:title>
    <c:autoTitleDeleted val="0"/>
    <c:plotArea>
      <c:layout>
        <c:manualLayout>
          <c:layoutTarget val="inner"/>
          <c:xMode val="edge"/>
          <c:yMode val="edge"/>
          <c:x val="4.1497948339307505E-2"/>
          <c:y val="5.9051830272249112E-2"/>
          <c:w val="0.62329289732770743"/>
          <c:h val="0.87928819444444439"/>
        </c:manualLayout>
      </c:layout>
      <c:doughnutChart>
        <c:varyColors val="1"/>
        <c:dLbls>
          <c:showLegendKey val="0"/>
          <c:showVal val="0"/>
          <c:showCatName val="1"/>
          <c:showSerName val="0"/>
          <c:showPercent val="1"/>
          <c:showBubbleSize val="0"/>
          <c:showLeaderLines val="0"/>
        </c:dLbls>
        <c:firstSliceAng val="0"/>
        <c:holeSize val="50"/>
      </c:doughnutChart>
      <c:spPr>
        <a:noFill/>
        <a:ln w="25400">
          <a:noFill/>
        </a:ln>
      </c:spPr>
    </c:plotArea>
    <c:plotVisOnly val="1"/>
    <c:dispBlanksAs val="gap"/>
    <c:showDLblsOverMax val="0"/>
  </c:chart>
  <c:spPr>
    <a:blipFill>
      <a:blip xmlns:r="http://schemas.openxmlformats.org/officeDocument/2006/relationships" r:embed="rId1">
        <a:alphaModFix amt="15000"/>
      </a:blip>
      <a:stretch>
        <a:fillRect l="25000" t="25000" r="25000" b="25000"/>
      </a:stretch>
    </a:blipFill>
    <a:ln>
      <a:noFill/>
    </a:ln>
  </c:spPr>
  <c:txPr>
    <a:bodyPr/>
    <a:lstStyle/>
    <a:p>
      <a:pPr>
        <a:defRPr sz="800" baseline="0">
          <a:solidFill>
            <a:srgbClr val="646464"/>
          </a:solidFill>
          <a:latin typeface="Helvetica Neue" panose="02000503000000020004" pitchFamily="2"/>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75DD8F-0BF3-4267-AB4B-A68428467196}" type="datetimeFigureOut">
              <a:rPr lang="en-SG" smtClean="0"/>
              <a:t>14/11/2023</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880996-CA3F-4FB5-AD9D-D7919ACEB310}" type="slidenum">
              <a:rPr lang="en-SG" smtClean="0"/>
              <a:t>‹#›</a:t>
            </a:fld>
            <a:endParaRPr lang="en-SG"/>
          </a:p>
        </p:txBody>
      </p:sp>
    </p:spTree>
    <p:extLst>
      <p:ext uri="{BB962C8B-B14F-4D97-AF65-F5344CB8AC3E}">
        <p14:creationId xmlns:p14="http://schemas.microsoft.com/office/powerpoint/2010/main" val="3402361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09C9030C-5394-4DF2-82B6-C6B6DB87189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8703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Master" Target="../slideMasters/slideMaster6.xml"/><Relationship Id="rId5" Type="http://schemas.openxmlformats.org/officeDocument/2006/relationships/image" Target="../media/image26.png"/><Relationship Id="rId4" Type="http://schemas.openxmlformats.org/officeDocument/2006/relationships/image" Target="../media/image3.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g"/><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3663722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469607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932350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2510639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9265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1339496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7" cy="6857999"/>
          </a:xfrm>
          <a:prstGeom prst="rect">
            <a:avLst/>
          </a:prstGeom>
        </p:spPr>
      </p:pic>
    </p:spTree>
    <p:extLst>
      <p:ext uri="{BB962C8B-B14F-4D97-AF65-F5344CB8AC3E}">
        <p14:creationId xmlns:p14="http://schemas.microsoft.com/office/powerpoint/2010/main" val="1802005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32340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1587355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356757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5" cy="6857996"/>
          </a:xfrm>
          <a:prstGeom prst="rect">
            <a:avLst/>
          </a:prstGeom>
        </p:spPr>
      </p:pic>
    </p:spTree>
    <p:extLst>
      <p:ext uri="{BB962C8B-B14F-4D97-AF65-F5344CB8AC3E}">
        <p14:creationId xmlns:p14="http://schemas.microsoft.com/office/powerpoint/2010/main" val="405764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2902836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71797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3656868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62315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76677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ndard DSC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6"/>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6"/>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33938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DM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8B1C6D"/>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32171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ndard DMF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B1093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22146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8729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7506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34015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2455074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3516144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964270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1031687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517874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6644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1931609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71203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235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95539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r>
              <a:rPr lang="en-US"/>
              <a:t>Click icon to add picture</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r>
              <a:rPr lang="en-US"/>
              <a:t>Click icon to add picture</a:t>
            </a:r>
            <a:endParaRPr lang="en-US" dirty="0"/>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r>
              <a:rPr lang="en-US"/>
              <a:t>Click icon to add picture</a:t>
            </a:r>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r>
              <a:rPr lang="en-US"/>
              <a:t>Click icon to add picture</a:t>
            </a:r>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144554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r>
              <a:rPr lang="en-US"/>
              <a:t>Click icon to add picture</a:t>
            </a:r>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r>
              <a:rPr lang="en-US"/>
              <a:t>Click icon to add picture</a:t>
            </a:r>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r>
              <a:rPr lang="en-US"/>
              <a:t>Click icon to add picture</a:t>
            </a:r>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330652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1427556881"/>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3858165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426849116"/>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244215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t>
            </a:r>
            <a:r>
              <a:rPr lang="en-US" sz="900" dirty="0" err="1">
                <a:latin typeface="Arial Nova Cond" panose="020B0506020202020204" pitchFamily="34" charset="0"/>
              </a:rPr>
              <a:t>authorised</a:t>
            </a:r>
            <a:r>
              <a:rPr lang="en-US" sz="900" dirty="0">
                <a:latin typeface="Arial Nova Cond" panose="020B0506020202020204" pitchFamily="34" charset="0"/>
              </a:rPr>
              <a:t>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t>
            </a:r>
            <a:r>
              <a:rPr lang="en-US" sz="900" dirty="0" err="1">
                <a:latin typeface="Arial Nova Cond" panose="020B0506020202020204" pitchFamily="34" charset="0"/>
              </a:rPr>
              <a:t>authorise</a:t>
            </a:r>
            <a:r>
              <a:rPr lang="en-US" sz="900" dirty="0">
                <a:latin typeface="Arial Nova Cond" panose="020B0506020202020204" pitchFamily="34" charset="0"/>
              </a:rPr>
              <a:t>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3475577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a:t>
            </a:r>
            <a:r>
              <a:rPr lang="en-US" sz="900" dirty="0" err="1">
                <a:latin typeface="Arial Nova Cond" panose="020B0506020202020204" pitchFamily="34" charset="0"/>
              </a:rPr>
              <a:t>ie</a:t>
            </a:r>
            <a:r>
              <a:rPr lang="en-US" sz="900" dirty="0">
                <a:latin typeface="Arial Nova Cond" panose="020B0506020202020204" pitchFamily="34" charset="0"/>
              </a:rPr>
              <a:t> commissioning, submission of draft report </a:t>
            </a:r>
            <a:r>
              <a:rPr lang="en-US" sz="900" dirty="0" err="1">
                <a:latin typeface="Arial Nova Cond" panose="020B0506020202020204" pitchFamily="34" charset="0"/>
              </a:rPr>
              <a:t>etc</a:t>
            </a:r>
            <a:r>
              <a:rPr lang="en-US" sz="900" dirty="0">
                <a:latin typeface="Arial Nova Cond" panose="020B0506020202020204" pitchFamily="34" charset="0"/>
              </a:rPr>
              <a:t>,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a:t>
            </a:r>
            <a:r>
              <a:rPr lang="en-US" sz="900" dirty="0" err="1">
                <a:latin typeface="Arial Nova Cond" panose="020B0506020202020204" pitchFamily="34" charset="0"/>
              </a:rPr>
              <a:t>i</a:t>
            </a:r>
            <a:r>
              <a:rPr lang="en-US" sz="900" dirty="0">
                <a:latin typeface="Arial Nova Cond" panose="020B0506020202020204" pitchFamily="34" charset="0"/>
              </a:rPr>
              <a:t>)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3225814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436466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rms and Conditions Page 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GB" sz="900" u="sng" dirty="0">
                <a:latin typeface="Arial Nova Cond" panose="020B0506020202020204" pitchFamily="34" charset="0"/>
              </a:rPr>
              <a:t>13. Report/Advice</a:t>
            </a:r>
            <a:endParaRPr lang="en-GB" sz="900" dirty="0">
              <a:latin typeface="Arial Nova Cond" panose="020B0506020202020204" pitchFamily="34" charset="0"/>
            </a:endParaRPr>
          </a:p>
          <a:p>
            <a:pPr algn="just"/>
            <a:r>
              <a:rPr lang="en-US" sz="900" dirty="0">
                <a:latin typeface="Arial Nova Cond" panose="020B0506020202020204" pitchFamily="34" charset="0"/>
              </a:rPr>
              <a:t>13.1  Subject to clause 1.6, any Report or Advice prepared by Drewry for the purposes of the Engagement shall become your property and you will be entitled to share the Report or Advice with (</a:t>
            </a:r>
            <a:r>
              <a:rPr lang="en-US" sz="900" dirty="0" err="1">
                <a:latin typeface="Arial Nova Cond" panose="020B0506020202020204" pitchFamily="34" charset="0"/>
              </a:rPr>
              <a:t>i</a:t>
            </a:r>
            <a:r>
              <a:rPr lang="en-US" sz="900" dirty="0">
                <a:latin typeface="Arial Nova Cond" panose="020B0506020202020204" pitchFamily="34" charset="0"/>
              </a:rPr>
              <a:t>) to your subsidiaries and shareholders for internal and private purposes, (ii) to your legal, financial and other advisers, (iii) any other third party specifically named as permitted to share the report or Advice in the Engagement Letter. For sake of clarity, distribution to potential Investors or Lenders is not permitted without the written agreement of Drewry. It is your responsibility to ensure that all parties that you share the Report or Advice with are fully aware of and will comply with the terms of this Engagement Letter.</a:t>
            </a:r>
          </a:p>
          <a:p>
            <a:pPr algn="just"/>
            <a:r>
              <a:rPr lang="en-US" sz="900" dirty="0">
                <a:latin typeface="Arial Nova Cond" panose="020B0506020202020204" pitchFamily="34" charset="0"/>
              </a:rPr>
              <a:t>13.2  Under no circumstances is the reproduction or distribution of the Report/Advice (or extracts of) permitted by you. If you wish to distribute the Report/Advice (or extracts of) to parties other than those permitted under Clause 13.1, you are required to obtain written consent from Drewry. </a:t>
            </a:r>
          </a:p>
          <a:p>
            <a:pPr algn="just"/>
            <a:r>
              <a:rPr lang="en-US" sz="900" dirty="0">
                <a:latin typeface="Arial Nova Cond" panose="020B0506020202020204" pitchFamily="34" charset="0"/>
              </a:rPr>
              <a:t>13.3  All working documents and materials which existed prior to the date of the Report and which were owned or collected by Drewry shall remain the property of Drewry. Drewry retain copyright over their proprietary data contained in the Report.</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14. Disclosure</a:t>
            </a:r>
            <a:endParaRPr lang="en-GB" sz="900" dirty="0">
              <a:latin typeface="Arial Nova Cond" panose="020B0506020202020204" pitchFamily="34" charset="0"/>
            </a:endParaRPr>
          </a:p>
          <a:p>
            <a:pPr algn="just"/>
            <a:r>
              <a:rPr lang="en-US" sz="900" dirty="0">
                <a:latin typeface="Arial Nova Cond" panose="020B0506020202020204" pitchFamily="34" charset="0"/>
              </a:rPr>
              <a:t>14.1  You are at liberty to make public that Drewry has been engaged by you and /or has provided services, however you will not disclose the details or fees of the Engagement Letter without Drewry’s prior written consent. In the event that the transaction or project to which the Engagement is related is being made public you shall name Drewry as your advisor in the publicity material.</a:t>
            </a:r>
          </a:p>
          <a:p>
            <a:pPr algn="just"/>
            <a:r>
              <a:rPr lang="en-US" sz="900" dirty="0">
                <a:latin typeface="Arial Nova Cond" panose="020B0506020202020204" pitchFamily="34" charset="0"/>
              </a:rPr>
              <a:t>14.2  You agree that Drewry may make public that you have engaged Drewry and /or Drewry has provided services to you, however Drewry will not disclose the details or fees of the Engagement Letter without your prior written consent.</a:t>
            </a:r>
          </a:p>
          <a:p>
            <a:pPr algn="just"/>
            <a:r>
              <a:rPr lang="en-US" sz="900" dirty="0">
                <a:latin typeface="Arial Nova Cond" panose="020B0506020202020204" pitchFamily="34" charset="0"/>
              </a:rPr>
              <a:t>14.3  Provided the information is not commercially sensitive you agree that Drewry may use some of the findings of the Engagement in case studies or other internal learning or marketing materials. material. Draft of such material shall be sent for your approval prior to it being used.</a:t>
            </a:r>
          </a:p>
          <a:p>
            <a:pPr algn="just"/>
            <a:endParaRPr lang="en-GB" sz="900" dirty="0">
              <a:latin typeface="Arial Nova Cond" panose="020B0506020202020204" pitchFamily="34" charset="0"/>
            </a:endParaRPr>
          </a:p>
          <a:p>
            <a:pPr algn="just"/>
            <a:r>
              <a:rPr lang="en-US" sz="900" u="sng" dirty="0">
                <a:latin typeface="Arial Nova Cond" panose="020B0506020202020204" pitchFamily="34" charset="0"/>
              </a:rPr>
              <a:t>15 Employees</a:t>
            </a:r>
          </a:p>
          <a:p>
            <a:pPr algn="just"/>
            <a:r>
              <a:rPr lang="en-US" sz="900" dirty="0">
                <a:latin typeface="Arial Nova Cond" panose="020B0506020202020204" pitchFamily="34" charset="0"/>
              </a:rPr>
              <a:t>15.1  You shall not make an offer of employment or engagement to any member of the Drewry Group, without the written consent of Drewry.</a:t>
            </a:r>
          </a:p>
          <a:p>
            <a:pPr algn="just"/>
            <a:r>
              <a:rPr lang="en-US" sz="900" dirty="0">
                <a:latin typeface="Arial Nova Cond" panose="020B0506020202020204" pitchFamily="34" charset="0"/>
              </a:rPr>
              <a:t>15.2  Drewry shall not make an offer of employment to any of your employees, without your written consent.</a:t>
            </a:r>
          </a:p>
        </p:txBody>
      </p:sp>
    </p:spTree>
    <p:extLst>
      <p:ext uri="{BB962C8B-B14F-4D97-AF65-F5344CB8AC3E}">
        <p14:creationId xmlns:p14="http://schemas.microsoft.com/office/powerpoint/2010/main" val="15227930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36185491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1375765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1695950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9383054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92798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3762541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7" cy="6857999"/>
          </a:xfrm>
          <a:prstGeom prst="rect">
            <a:avLst/>
          </a:prstGeom>
        </p:spPr>
      </p:pic>
    </p:spTree>
    <p:extLst>
      <p:ext uri="{BB962C8B-B14F-4D97-AF65-F5344CB8AC3E}">
        <p14:creationId xmlns:p14="http://schemas.microsoft.com/office/powerpoint/2010/main" val="40338424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30055828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11141287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4274832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5" cy="6857996"/>
          </a:xfrm>
          <a:prstGeom prst="rect">
            <a:avLst/>
          </a:prstGeom>
        </p:spPr>
      </p:pic>
    </p:spTree>
    <p:extLst>
      <p:ext uri="{BB962C8B-B14F-4D97-AF65-F5344CB8AC3E}">
        <p14:creationId xmlns:p14="http://schemas.microsoft.com/office/powerpoint/2010/main" val="131429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26470474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4079113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12187022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108810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864663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ndard DSC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6"/>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6"/>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716885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ndard DM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8B1C6D"/>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291241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ndard DMF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B1093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215419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4450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3465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14277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33803127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16803591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5366315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381821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28724245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755252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10515940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27192640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63920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56139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r>
              <a:rPr lang="en-US" dirty="0"/>
              <a:t>Click icon to add picture</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r>
              <a:rPr lang="en-US" dirty="0"/>
              <a:t>Click icon to add picture</a:t>
            </a:r>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r>
              <a:rPr lang="en-US" dirty="0"/>
              <a:t>Click icon to add picture</a:t>
            </a:r>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r>
              <a:rPr lang="en-US" dirty="0"/>
              <a:t>Click icon to add picture</a:t>
            </a:r>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365118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r>
              <a:rPr lang="en-US" dirty="0"/>
              <a:t>Click icon to add picture</a:t>
            </a:r>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r>
              <a:rPr lang="en-US" dirty="0"/>
              <a:t>Click icon to add picture</a:t>
            </a:r>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r>
              <a:rPr lang="en-US" dirty="0"/>
              <a:t>Click icon to add picture</a:t>
            </a:r>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26796126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3358986463"/>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#17-01 Springleaf Tower</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No 3 Anson Road</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Singapore 079909</a:t>
                      </a:r>
                    </a:p>
                    <a:p>
                      <a:pPr>
                        <a:spcAft>
                          <a:spcPts val="0"/>
                        </a:spcAft>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Shinmay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Shangcheng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Pudong,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5842895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3569795658"/>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#17-01 Springleaf Tower</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No 3 Anson Road</a:t>
                      </a:r>
                    </a:p>
                    <a:p>
                      <a:pPr>
                        <a:spcAft>
                          <a:spcPts val="0"/>
                        </a:spcAft>
                      </a:pPr>
                      <a:r>
                        <a:rPr lang="en-US" sz="1100" b="0" spc="-20" dirty="0">
                          <a:solidFill>
                            <a:schemeClr val="tx1">
                              <a:lumMod val="50000"/>
                              <a:lumOff val="50000"/>
                            </a:schemeClr>
                          </a:solidFill>
                          <a:effectLst/>
                          <a:latin typeface="Arial Nova Cond" panose="020B0506020202020204" pitchFamily="34" charset="0"/>
                          <a:ea typeface="Times New Roman"/>
                        </a:rPr>
                        <a:t>Singapore 079909</a:t>
                      </a:r>
                    </a:p>
                    <a:p>
                      <a:pPr>
                        <a:spcAft>
                          <a:spcPts val="0"/>
                        </a:spcAft>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Shinmay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Shangcheng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Pudong,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31416866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authorised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authorise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7394581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ie commissioning, submission of draft report etc,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a:t>
            </a:r>
            <a:r>
              <a:rPr lang="en-US" sz="900" dirty="0" err="1">
                <a:latin typeface="Arial Nova Cond" panose="020B0506020202020204" pitchFamily="34" charset="0"/>
              </a:rPr>
              <a:t>i</a:t>
            </a:r>
            <a:r>
              <a:rPr lang="en-US" sz="900" dirty="0">
                <a:latin typeface="Arial Nova Cond" panose="020B0506020202020204" pitchFamily="34" charset="0"/>
              </a:rPr>
              <a:t>)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22599928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35862137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rms and Conditions Page 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GB" sz="900" u="sng" dirty="0">
                <a:latin typeface="Arial Nova Cond" panose="020B0506020202020204" pitchFamily="34" charset="0"/>
              </a:rPr>
              <a:t>13. Report/Advice</a:t>
            </a:r>
            <a:endParaRPr lang="en-GB" sz="900" dirty="0">
              <a:latin typeface="Arial Nova Cond" panose="020B0506020202020204" pitchFamily="34" charset="0"/>
            </a:endParaRPr>
          </a:p>
          <a:p>
            <a:pPr algn="just"/>
            <a:r>
              <a:rPr lang="en-US" sz="900" dirty="0">
                <a:latin typeface="Arial Nova Cond" panose="020B0506020202020204" pitchFamily="34" charset="0"/>
              </a:rPr>
              <a:t>13.1  Subject to clause 1.6, any Report or Advice prepared by Drewry for the purposes of the Engagement shall become your property and you will be entitled to share the Report or Advice with (</a:t>
            </a:r>
            <a:r>
              <a:rPr lang="en-US" sz="900" dirty="0" err="1">
                <a:latin typeface="Arial Nova Cond" panose="020B0506020202020204" pitchFamily="34" charset="0"/>
              </a:rPr>
              <a:t>i</a:t>
            </a:r>
            <a:r>
              <a:rPr lang="en-US" sz="900" dirty="0">
                <a:latin typeface="Arial Nova Cond" panose="020B0506020202020204" pitchFamily="34" charset="0"/>
              </a:rPr>
              <a:t>) to your subsidiaries and shareholders for internal and private purposes, (ii) to your legal, financial and other advisers, (iii) any other third party specifically named as permitted to share the report or Advice in the Engagement Letter. For sake of clarity, distribution to potential Investors or Lenders is not permitted without the written agreement of Drewry. It is your responsibility to ensure that all parties that you share the Report or Advice with are fully aware of and will comply with the terms of this Engagement Letter.</a:t>
            </a:r>
          </a:p>
          <a:p>
            <a:pPr algn="just"/>
            <a:r>
              <a:rPr lang="en-US" sz="900" dirty="0">
                <a:latin typeface="Arial Nova Cond" panose="020B0506020202020204" pitchFamily="34" charset="0"/>
              </a:rPr>
              <a:t>13.2  Under no circumstances is the reproduction or distribution of the Report/Advice (or extracts of) permitted by you. If you wish to distribute the Report/Advice (or extracts of) to parties other than those permitted under Clause 13.1, you are required to obtain written consent from Drewry. </a:t>
            </a:r>
          </a:p>
          <a:p>
            <a:pPr algn="just"/>
            <a:r>
              <a:rPr lang="en-US" sz="900" dirty="0">
                <a:latin typeface="Arial Nova Cond" panose="020B0506020202020204" pitchFamily="34" charset="0"/>
              </a:rPr>
              <a:t>13.3  All working documents and materials which existed prior to the date of the Report and which were owned or collected by Drewry shall remain the property of Drewry. Drewry retain copyright over their proprietary data contained in the Report.</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14. Disclosure</a:t>
            </a:r>
            <a:endParaRPr lang="en-GB" sz="900" dirty="0">
              <a:latin typeface="Arial Nova Cond" panose="020B0506020202020204" pitchFamily="34" charset="0"/>
            </a:endParaRPr>
          </a:p>
          <a:p>
            <a:pPr algn="just"/>
            <a:r>
              <a:rPr lang="en-US" sz="900" dirty="0">
                <a:latin typeface="Arial Nova Cond" panose="020B0506020202020204" pitchFamily="34" charset="0"/>
              </a:rPr>
              <a:t>14.1  You are at liberty to make public that Drewry has been engaged by you and /or has provided services, however you will not disclose the details or fees of the Engagement Letter without Drewry’s prior written consent. In the event that the transaction or project to which the Engagement is related is being made public you shall name Drewry as your advisor in the publicity material.</a:t>
            </a:r>
          </a:p>
          <a:p>
            <a:pPr algn="just"/>
            <a:r>
              <a:rPr lang="en-US" sz="900" dirty="0">
                <a:latin typeface="Arial Nova Cond" panose="020B0506020202020204" pitchFamily="34" charset="0"/>
              </a:rPr>
              <a:t>14.2  You agree that Drewry may make public that you have engaged Drewry and /or Drewry has provided services to you, however Drewry will not disclose the details or fees of the Engagement Letter without your prior written consent.</a:t>
            </a:r>
          </a:p>
          <a:p>
            <a:pPr algn="just"/>
            <a:r>
              <a:rPr lang="en-US" sz="900" dirty="0">
                <a:latin typeface="Arial Nova Cond" panose="020B0506020202020204" pitchFamily="34" charset="0"/>
              </a:rPr>
              <a:t>14.3  Provided the information is not commercially sensitive you agree that Drewry may use some of the findings of the Engagement in case studies or other internal learning or marketing materials. material. Draft of such material shall be sent for your approval prior to it being used.</a:t>
            </a:r>
          </a:p>
          <a:p>
            <a:pPr algn="just"/>
            <a:endParaRPr lang="en-GB" sz="900" dirty="0">
              <a:latin typeface="Arial Nova Cond" panose="020B0506020202020204" pitchFamily="34" charset="0"/>
            </a:endParaRPr>
          </a:p>
          <a:p>
            <a:pPr algn="just"/>
            <a:r>
              <a:rPr lang="en-US" sz="900" u="sng" dirty="0">
                <a:latin typeface="Arial Nova Cond" panose="020B0506020202020204" pitchFamily="34" charset="0"/>
              </a:rPr>
              <a:t>15 Employees</a:t>
            </a:r>
          </a:p>
          <a:p>
            <a:pPr algn="just"/>
            <a:r>
              <a:rPr lang="en-US" sz="900" dirty="0">
                <a:latin typeface="Arial Nova Cond" panose="020B0506020202020204" pitchFamily="34" charset="0"/>
              </a:rPr>
              <a:t>15.1  You shall not make an offer of employment or engagement to any member of the Drewry Group, without the written consent of Drewry.</a:t>
            </a:r>
          </a:p>
          <a:p>
            <a:pPr algn="just"/>
            <a:r>
              <a:rPr lang="en-US" sz="900" dirty="0">
                <a:latin typeface="Arial Nova Cond" panose="020B0506020202020204" pitchFamily="34" charset="0"/>
              </a:rPr>
              <a:t>15.2  Drewry shall not make an offer of employment to any of your employees, without your written consent.</a:t>
            </a:r>
          </a:p>
        </p:txBody>
      </p:sp>
    </p:spTree>
    <p:extLst>
      <p:ext uri="{BB962C8B-B14F-4D97-AF65-F5344CB8AC3E}">
        <p14:creationId xmlns:p14="http://schemas.microsoft.com/office/powerpoint/2010/main" val="19132998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0-40 Header Twin Column Small Font Slide">
    <p:spTree>
      <p:nvGrpSpPr>
        <p:cNvPr id="1" name=""/>
        <p:cNvGrpSpPr/>
        <p:nvPr/>
      </p:nvGrpSpPr>
      <p:grpSpPr>
        <a:xfrm>
          <a:off x="0" y="0"/>
          <a:ext cx="0" cy="0"/>
          <a:chOff x="0" y="0"/>
          <a:chExt cx="0" cy="0"/>
        </a:xfrm>
      </p:grpSpPr>
      <p:sp>
        <p:nvSpPr>
          <p:cNvPr id="2" name="Title 1"/>
          <p:cNvSpPr>
            <a:spLocks noGrp="1"/>
          </p:cNvSpPr>
          <p:nvPr>
            <p:ph type="title"/>
          </p:nvPr>
        </p:nvSpPr>
        <p:spPr>
          <a:xfrm>
            <a:off x="571499" y="307166"/>
            <a:ext cx="11096096" cy="444397"/>
          </a:xfrm>
        </p:spPr>
        <p:txBody>
          <a:bodyPr/>
          <a:lstStyle>
            <a:lvl1pPr>
              <a:defRPr>
                <a:latin typeface="Arial Nova" panose="020B05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581833" y="1197765"/>
            <a:ext cx="7200000" cy="5053421"/>
          </a:xfrm>
        </p:spPr>
        <p:txBody>
          <a:bodyPr/>
          <a:lstStyle>
            <a:lvl1pPr marL="171450" indent="-171450">
              <a:spcBef>
                <a:spcPts val="100"/>
              </a:spcBef>
              <a:spcAft>
                <a:spcPts val="300"/>
              </a:spcAft>
              <a:buClr>
                <a:schemeClr val="accent2"/>
              </a:buClr>
              <a:buFont typeface="Arial" panose="020B0604020202020204" pitchFamily="34" charset="0"/>
              <a:buChar char="•"/>
              <a:defRPr sz="1200" b="0" i="0">
                <a:solidFill>
                  <a:schemeClr val="accent5"/>
                </a:solidFill>
                <a:latin typeface="Arial Nova Cond" panose="020B0506020202020204" pitchFamily="34" charset="0"/>
                <a:cs typeface="Arial"/>
              </a:defRPr>
            </a:lvl1pPr>
            <a:lvl2pPr marL="432000" indent="-216000">
              <a:spcBef>
                <a:spcPts val="0"/>
              </a:spcBef>
              <a:spcAft>
                <a:spcPts val="200"/>
              </a:spcAft>
              <a:buClr>
                <a:schemeClr val="accent1"/>
              </a:buClr>
              <a:buFont typeface="Arial" pitchFamily="34" charset="0"/>
              <a:buChar char="‒"/>
              <a:defRPr sz="1050" b="0" i="0">
                <a:solidFill>
                  <a:schemeClr val="accent1"/>
                </a:solidFill>
                <a:latin typeface="Arial Nova Cond" panose="020B0506020202020204" pitchFamily="34" charset="0"/>
                <a:cs typeface="Arial"/>
              </a:defRPr>
            </a:lvl2pPr>
            <a:lvl3pPr marL="792000" indent="-180000">
              <a:spcBef>
                <a:spcPts val="0"/>
              </a:spcBef>
              <a:spcAft>
                <a:spcPts val="300"/>
              </a:spcAft>
              <a:buClr>
                <a:schemeClr val="accent2"/>
              </a:buClr>
              <a:defRPr sz="1000" b="0" i="0">
                <a:solidFill>
                  <a:schemeClr val="accent5"/>
                </a:solidFill>
                <a:latin typeface="Arial Nova Cond" panose="020B0506020202020204" pitchFamily="34" charset="0"/>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a:p>
            <a:pPr lvl="1"/>
            <a:r>
              <a:rPr lang="en-GB" dirty="0"/>
              <a:t>Second level</a:t>
            </a:r>
          </a:p>
          <a:p>
            <a:pPr lvl="2"/>
            <a:r>
              <a:rPr lang="en-GB" dirty="0"/>
              <a:t>Third level</a:t>
            </a:r>
          </a:p>
        </p:txBody>
      </p:sp>
      <p:sp>
        <p:nvSpPr>
          <p:cNvPr id="4" name="Content Placeholder 2"/>
          <p:cNvSpPr>
            <a:spLocks noGrp="1"/>
          </p:cNvSpPr>
          <p:nvPr>
            <p:ph idx="10"/>
          </p:nvPr>
        </p:nvSpPr>
        <p:spPr>
          <a:xfrm>
            <a:off x="8072143" y="1197765"/>
            <a:ext cx="3648000" cy="5053421"/>
          </a:xfrm>
        </p:spPr>
        <p:txBody>
          <a:bodyPr/>
          <a:lstStyle>
            <a:lvl1pPr marL="171450" indent="-171450">
              <a:spcBef>
                <a:spcPts val="100"/>
              </a:spcBef>
              <a:spcAft>
                <a:spcPts val="300"/>
              </a:spcAft>
              <a:buClr>
                <a:schemeClr val="accent2"/>
              </a:buClr>
              <a:buFont typeface="Arial" panose="020B0604020202020204" pitchFamily="34" charset="0"/>
              <a:buChar char="•"/>
              <a:defRPr sz="1200" b="0" i="0">
                <a:solidFill>
                  <a:schemeClr val="accent5"/>
                </a:solidFill>
                <a:latin typeface="Arial Nova Cond" panose="020B0506020202020204" pitchFamily="34" charset="0"/>
                <a:cs typeface="Arial"/>
              </a:defRPr>
            </a:lvl1pPr>
            <a:lvl2pPr marL="432000" indent="-216000">
              <a:spcBef>
                <a:spcPts val="0"/>
              </a:spcBef>
              <a:spcAft>
                <a:spcPts val="200"/>
              </a:spcAft>
              <a:buClr>
                <a:schemeClr val="accent1"/>
              </a:buClr>
              <a:buFont typeface="Arial" pitchFamily="34" charset="0"/>
              <a:buChar char="‒"/>
              <a:defRPr sz="1050" b="0" i="0">
                <a:solidFill>
                  <a:schemeClr val="accent1"/>
                </a:solidFill>
                <a:latin typeface="Arial Nova Cond" panose="020B0506020202020204" pitchFamily="34" charset="0"/>
                <a:cs typeface="Arial"/>
              </a:defRPr>
            </a:lvl2pPr>
            <a:lvl3pPr marL="792000" indent="-180000">
              <a:spcBef>
                <a:spcPts val="0"/>
              </a:spcBef>
              <a:spcAft>
                <a:spcPts val="300"/>
              </a:spcAft>
              <a:buClr>
                <a:schemeClr val="accent2"/>
              </a:buClr>
              <a:defRPr sz="1000" b="0" i="0">
                <a:solidFill>
                  <a:schemeClr val="accent5"/>
                </a:solidFill>
                <a:latin typeface="Arial Nova" panose="020B0504020202020204" pitchFamily="34" charset="0"/>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a:p>
            <a:pPr lvl="1"/>
            <a:r>
              <a:rPr lang="en-GB" dirty="0"/>
              <a:t>Second level</a:t>
            </a:r>
          </a:p>
          <a:p>
            <a:pPr lvl="2"/>
            <a:r>
              <a:rPr lang="en-GB" dirty="0"/>
              <a:t>Third level</a:t>
            </a:r>
          </a:p>
        </p:txBody>
      </p:sp>
      <p:sp>
        <p:nvSpPr>
          <p:cNvPr id="5" name="Content Placeholder 2"/>
          <p:cNvSpPr>
            <a:spLocks noGrp="1"/>
          </p:cNvSpPr>
          <p:nvPr>
            <p:ph idx="12"/>
          </p:nvPr>
        </p:nvSpPr>
        <p:spPr>
          <a:xfrm>
            <a:off x="585167" y="935638"/>
            <a:ext cx="4940319" cy="237075"/>
          </a:xfrm>
        </p:spPr>
        <p:txBody>
          <a:bodyPr/>
          <a:lstStyle>
            <a:lvl1pPr marL="0" indent="0">
              <a:spcBef>
                <a:spcPts val="0"/>
              </a:spcBef>
              <a:spcAft>
                <a:spcPts val="600"/>
              </a:spcAft>
              <a:buClr>
                <a:schemeClr val="accent2"/>
              </a:buClr>
              <a:buFontTx/>
              <a:buNone/>
              <a:defRPr sz="1400" b="1" i="0">
                <a:solidFill>
                  <a:schemeClr val="accent5"/>
                </a:solidFill>
                <a:latin typeface="Arial Nova Cond" panose="020B0506020202020204" pitchFamily="34" charset="0"/>
                <a:cs typeface="Arial"/>
              </a:defRPr>
            </a:lvl1pPr>
            <a:lvl2pPr marL="648000" indent="-230400">
              <a:spcBef>
                <a:spcPts val="0"/>
              </a:spcBef>
              <a:spcAft>
                <a:spcPts val="600"/>
              </a:spcAft>
              <a:buClr>
                <a:schemeClr val="accent1"/>
              </a:buClr>
              <a:buFont typeface="Arial" pitchFamily="34" charset="0"/>
              <a:buChar char="‒"/>
              <a:defRPr sz="1200" b="0" i="0">
                <a:solidFill>
                  <a:schemeClr val="accent6"/>
                </a:solidFill>
                <a:latin typeface="Arial"/>
                <a:cs typeface="Arial"/>
              </a:defRPr>
            </a:lvl2pPr>
            <a:lvl3pPr marL="1008000" indent="-230400">
              <a:spcBef>
                <a:spcPts val="0"/>
              </a:spcBef>
              <a:spcAft>
                <a:spcPts val="600"/>
              </a:spcAft>
              <a:defRPr sz="1000" b="0" i="0">
                <a:solidFill>
                  <a:schemeClr val="accent6"/>
                </a:solidFill>
                <a:latin typeface="Arial"/>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p:txBody>
      </p:sp>
      <p:sp>
        <p:nvSpPr>
          <p:cNvPr id="6" name="Content Placeholder 2"/>
          <p:cNvSpPr>
            <a:spLocks noGrp="1"/>
          </p:cNvSpPr>
          <p:nvPr>
            <p:ph idx="13"/>
          </p:nvPr>
        </p:nvSpPr>
        <p:spPr>
          <a:xfrm>
            <a:off x="8084084" y="935638"/>
            <a:ext cx="3315941" cy="237075"/>
          </a:xfrm>
        </p:spPr>
        <p:txBody>
          <a:bodyPr/>
          <a:lstStyle>
            <a:lvl1pPr marL="0" indent="0">
              <a:spcBef>
                <a:spcPts val="0"/>
              </a:spcBef>
              <a:spcAft>
                <a:spcPts val="600"/>
              </a:spcAft>
              <a:buClr>
                <a:schemeClr val="accent2"/>
              </a:buClr>
              <a:buFontTx/>
              <a:buNone/>
              <a:defRPr sz="1400" b="1" i="0">
                <a:solidFill>
                  <a:schemeClr val="accent5"/>
                </a:solidFill>
                <a:latin typeface="Arial Nova Cond" panose="020B0506020202020204" pitchFamily="34" charset="0"/>
                <a:cs typeface="Arial"/>
              </a:defRPr>
            </a:lvl1pPr>
            <a:lvl2pPr marL="648000" indent="-230400">
              <a:spcBef>
                <a:spcPts val="0"/>
              </a:spcBef>
              <a:spcAft>
                <a:spcPts val="600"/>
              </a:spcAft>
              <a:buClr>
                <a:schemeClr val="accent1"/>
              </a:buClr>
              <a:buFont typeface="Arial" pitchFamily="34" charset="0"/>
              <a:buChar char="‒"/>
              <a:defRPr sz="1200" b="0" i="0">
                <a:solidFill>
                  <a:schemeClr val="accent6"/>
                </a:solidFill>
                <a:latin typeface="Arial"/>
                <a:cs typeface="Arial"/>
              </a:defRPr>
            </a:lvl2pPr>
            <a:lvl3pPr marL="1008000" indent="-230400">
              <a:spcBef>
                <a:spcPts val="0"/>
              </a:spcBef>
              <a:spcAft>
                <a:spcPts val="600"/>
              </a:spcAft>
              <a:defRPr sz="1000" b="0" i="0">
                <a:solidFill>
                  <a:schemeClr val="accent6"/>
                </a:solidFill>
                <a:latin typeface="Arial"/>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p:txBody>
      </p:sp>
    </p:spTree>
    <p:extLst>
      <p:ext uri="{BB962C8B-B14F-4D97-AF65-F5344CB8AC3E}">
        <p14:creationId xmlns:p14="http://schemas.microsoft.com/office/powerpoint/2010/main" val="6506929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Intro No Header Small Font Slide">
    <p:spTree>
      <p:nvGrpSpPr>
        <p:cNvPr id="1" name=""/>
        <p:cNvGrpSpPr/>
        <p:nvPr/>
      </p:nvGrpSpPr>
      <p:grpSpPr>
        <a:xfrm>
          <a:off x="0" y="0"/>
          <a:ext cx="0" cy="0"/>
          <a:chOff x="0" y="0"/>
          <a:chExt cx="0" cy="0"/>
        </a:xfrm>
      </p:grpSpPr>
      <p:sp>
        <p:nvSpPr>
          <p:cNvPr id="2" name="Title 1"/>
          <p:cNvSpPr>
            <a:spLocks noGrp="1"/>
          </p:cNvSpPr>
          <p:nvPr>
            <p:ph type="title"/>
          </p:nvPr>
        </p:nvSpPr>
        <p:spPr>
          <a:xfrm>
            <a:off x="571499" y="307166"/>
            <a:ext cx="11044724" cy="444397"/>
          </a:xfrm>
        </p:spPr>
        <p:txBody>
          <a:bodyPr/>
          <a:lstStyle>
            <a:lvl1pPr>
              <a:defRPr/>
            </a:lvl1pPr>
          </a:lstStyle>
          <a:p>
            <a:r>
              <a:rPr lang="en-GB" dirty="0"/>
              <a:t>Click to edit Master title style</a:t>
            </a:r>
            <a:endParaRPr lang="en-US" dirty="0"/>
          </a:p>
        </p:txBody>
      </p:sp>
      <p:sp>
        <p:nvSpPr>
          <p:cNvPr id="3" name="Content Placeholder 2"/>
          <p:cNvSpPr>
            <a:spLocks noGrp="1"/>
          </p:cNvSpPr>
          <p:nvPr>
            <p:ph idx="1"/>
          </p:nvPr>
        </p:nvSpPr>
        <p:spPr>
          <a:xfrm>
            <a:off x="581835" y="1599117"/>
            <a:ext cx="11051060" cy="4639542"/>
          </a:xfrm>
        </p:spPr>
        <p:txBody>
          <a:bodyPr/>
          <a:lstStyle>
            <a:lvl1pPr>
              <a:spcBef>
                <a:spcPts val="100"/>
              </a:spcBef>
              <a:spcAft>
                <a:spcPts val="300"/>
              </a:spcAft>
              <a:buClr>
                <a:schemeClr val="accent1"/>
              </a:buClr>
              <a:defRPr sz="1100" b="0" i="0">
                <a:solidFill>
                  <a:schemeClr val="accent5"/>
                </a:solidFill>
                <a:latin typeface="Arial Nova Cond" panose="020B0506020202020204" pitchFamily="34" charset="0"/>
                <a:cs typeface="Arial"/>
              </a:defRPr>
            </a:lvl1pPr>
            <a:lvl2pPr marL="504000" indent="-216000">
              <a:spcBef>
                <a:spcPts val="0"/>
              </a:spcBef>
              <a:spcAft>
                <a:spcPts val="300"/>
              </a:spcAft>
              <a:buClr>
                <a:schemeClr val="accent1"/>
              </a:buClr>
              <a:buFont typeface="Arial" pitchFamily="34" charset="0"/>
              <a:buChar char="‒"/>
              <a:defRPr sz="1000" b="0" i="0">
                <a:solidFill>
                  <a:schemeClr val="accent2"/>
                </a:solidFill>
                <a:latin typeface="Arial Nova Cond" panose="020B0506020202020204" pitchFamily="34" charset="0"/>
                <a:cs typeface="Arial"/>
              </a:defRPr>
            </a:lvl2pPr>
            <a:lvl3pPr marL="792000" indent="-144000">
              <a:spcBef>
                <a:spcPts val="0"/>
              </a:spcBef>
              <a:spcAft>
                <a:spcPts val="600"/>
              </a:spcAft>
              <a:buClr>
                <a:schemeClr val="accent1"/>
              </a:buClr>
              <a:defRPr sz="900" b="0" i="0">
                <a:solidFill>
                  <a:schemeClr val="accent5"/>
                </a:solidFill>
                <a:latin typeface="Arial Nova Cond" panose="020B0506020202020204" pitchFamily="34" charset="0"/>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a:p>
            <a:pPr lvl="1"/>
            <a:r>
              <a:rPr lang="en-GB" dirty="0"/>
              <a:t>Second level</a:t>
            </a:r>
          </a:p>
          <a:p>
            <a:pPr lvl="2"/>
            <a:r>
              <a:rPr lang="en-GB" dirty="0"/>
              <a:t>Third level</a:t>
            </a:r>
          </a:p>
        </p:txBody>
      </p:sp>
      <p:sp>
        <p:nvSpPr>
          <p:cNvPr id="4" name="Content Placeholder 2"/>
          <p:cNvSpPr>
            <a:spLocks noGrp="1"/>
          </p:cNvSpPr>
          <p:nvPr>
            <p:ph idx="13"/>
          </p:nvPr>
        </p:nvSpPr>
        <p:spPr>
          <a:xfrm>
            <a:off x="580867" y="876824"/>
            <a:ext cx="11035400" cy="601475"/>
          </a:xfrm>
        </p:spPr>
        <p:txBody>
          <a:bodyPr/>
          <a:lstStyle>
            <a:lvl1pPr marL="0" indent="0" algn="l">
              <a:spcBef>
                <a:spcPts val="0"/>
              </a:spcBef>
              <a:spcAft>
                <a:spcPts val="300"/>
              </a:spcAft>
              <a:buClr>
                <a:schemeClr val="accent2"/>
              </a:buClr>
              <a:buNone/>
              <a:defRPr sz="1200" b="1" i="0" baseline="0">
                <a:solidFill>
                  <a:schemeClr val="accent5"/>
                </a:solidFill>
                <a:latin typeface="Arial Nova Cond" panose="020B0506020202020204" pitchFamily="34" charset="0"/>
                <a:cs typeface="Arial"/>
              </a:defRPr>
            </a:lvl1pPr>
            <a:lvl2pPr marL="216000" indent="-180000" algn="r">
              <a:spcBef>
                <a:spcPts val="0"/>
              </a:spcBef>
              <a:spcAft>
                <a:spcPts val="300"/>
              </a:spcAft>
              <a:buClr>
                <a:schemeClr val="accent1"/>
              </a:buClr>
              <a:buFont typeface="Arial" pitchFamily="34" charset="0"/>
              <a:buNone/>
              <a:defRPr sz="1000" b="1" i="0">
                <a:solidFill>
                  <a:schemeClr val="tx1"/>
                </a:solidFill>
                <a:latin typeface="Arial"/>
                <a:cs typeface="Arial"/>
              </a:defRPr>
            </a:lvl2pPr>
            <a:lvl3pPr marL="432000" indent="-180000">
              <a:spcBef>
                <a:spcPts val="0"/>
              </a:spcBef>
              <a:spcAft>
                <a:spcPts val="300"/>
              </a:spcAft>
              <a:buClr>
                <a:schemeClr val="accent6"/>
              </a:buClr>
              <a:buFont typeface="Arial" pitchFamily="34" charset="0"/>
              <a:buChar char="‒"/>
              <a:defRPr sz="1000" b="0" i="0">
                <a:solidFill>
                  <a:schemeClr val="accent1"/>
                </a:solidFill>
                <a:latin typeface="Arial"/>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p:txBody>
      </p:sp>
    </p:spTree>
    <p:extLst>
      <p:ext uri="{BB962C8B-B14F-4D97-AF65-F5344CB8AC3E}">
        <p14:creationId xmlns:p14="http://schemas.microsoft.com/office/powerpoint/2010/main" val="41584359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18754769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7619213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32664800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24949623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53382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15732737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7" cy="6857999"/>
          </a:xfrm>
          <a:prstGeom prst="rect">
            <a:avLst/>
          </a:prstGeom>
        </p:spPr>
      </p:pic>
    </p:spTree>
    <p:extLst>
      <p:ext uri="{BB962C8B-B14F-4D97-AF65-F5344CB8AC3E}">
        <p14:creationId xmlns:p14="http://schemas.microsoft.com/office/powerpoint/2010/main" val="31004417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32170266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31477969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17974366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5" cy="6857996"/>
          </a:xfrm>
          <a:prstGeom prst="rect">
            <a:avLst/>
          </a:prstGeom>
        </p:spPr>
      </p:pic>
    </p:spTree>
    <p:extLst>
      <p:ext uri="{BB962C8B-B14F-4D97-AF65-F5344CB8AC3E}">
        <p14:creationId xmlns:p14="http://schemas.microsoft.com/office/powerpoint/2010/main" val="38501924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12374529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2684254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53286681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0265908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7225232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ndard DSC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6"/>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6"/>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0528554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tandard DM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8B1C6D"/>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7613361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tandard DMF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B1093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1272033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16144665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166596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60335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317317702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135376352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40141510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Tree>
    <p:extLst>
      <p:ext uri="{BB962C8B-B14F-4D97-AF65-F5344CB8AC3E}">
        <p14:creationId xmlns:p14="http://schemas.microsoft.com/office/powerpoint/2010/main" val="29308766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28623694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11154018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Tree>
    <p:extLst>
      <p:ext uri="{BB962C8B-B14F-4D97-AF65-F5344CB8AC3E}">
        <p14:creationId xmlns:p14="http://schemas.microsoft.com/office/powerpoint/2010/main" val="11233869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GB" dirty="0"/>
              <a:t>Click to edit Master text styles</a:t>
            </a:r>
          </a:p>
          <a:p>
            <a:pPr lvl="1"/>
            <a:r>
              <a:rPr lang="en-GB" dirty="0"/>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Tree>
    <p:extLst>
      <p:ext uri="{BB962C8B-B14F-4D97-AF65-F5344CB8AC3E}">
        <p14:creationId xmlns:p14="http://schemas.microsoft.com/office/powerpoint/2010/main" val="15719627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9387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62599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endParaRPr lang="en-US"/>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endParaRPr lang="en-US" dirty="0"/>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endParaRPr lang="en-US"/>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endParaRPr lang="en-US"/>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117905062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endParaRPr lang="en-US"/>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endParaRPr lang="en-US"/>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endParaRPr lang="en-US"/>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287004143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1691676738"/>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GB" dirty="0"/>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280259058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2348000376"/>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GB" dirty="0"/>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9333452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t>
            </a:r>
            <a:r>
              <a:rPr lang="en-US" sz="900" dirty="0" err="1">
                <a:latin typeface="Arial Nova Cond" panose="020B0506020202020204" pitchFamily="34" charset="0"/>
              </a:rPr>
              <a:t>authorised</a:t>
            </a:r>
            <a:r>
              <a:rPr lang="en-US" sz="900" dirty="0">
                <a:latin typeface="Arial Nova Cond" panose="020B0506020202020204" pitchFamily="34" charset="0"/>
              </a:rPr>
              <a:t>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t>
            </a:r>
            <a:r>
              <a:rPr lang="en-US" sz="900" dirty="0" err="1">
                <a:latin typeface="Arial Nova Cond" panose="020B0506020202020204" pitchFamily="34" charset="0"/>
              </a:rPr>
              <a:t>authorise</a:t>
            </a:r>
            <a:r>
              <a:rPr lang="en-US" sz="900" dirty="0">
                <a:latin typeface="Arial Nova Cond" panose="020B0506020202020204" pitchFamily="34" charset="0"/>
              </a:rPr>
              <a:t>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639460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a:t>
            </a:r>
            <a:r>
              <a:rPr lang="en-US" sz="900" dirty="0" err="1">
                <a:latin typeface="Arial Nova Cond" panose="020B0506020202020204" pitchFamily="34" charset="0"/>
              </a:rPr>
              <a:t>ie</a:t>
            </a:r>
            <a:r>
              <a:rPr lang="en-US" sz="900" dirty="0">
                <a:latin typeface="Arial Nova Cond" panose="020B0506020202020204" pitchFamily="34" charset="0"/>
              </a:rPr>
              <a:t> commissioning, submission of draft report </a:t>
            </a:r>
            <a:r>
              <a:rPr lang="en-US" sz="900" dirty="0" err="1">
                <a:latin typeface="Arial Nova Cond" panose="020B0506020202020204" pitchFamily="34" charset="0"/>
              </a:rPr>
              <a:t>etc</a:t>
            </a:r>
            <a:r>
              <a:rPr lang="en-US" sz="900" dirty="0">
                <a:latin typeface="Arial Nova Cond" panose="020B0506020202020204" pitchFamily="34" charset="0"/>
              </a:rPr>
              <a:t>,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a:t>
            </a:r>
            <a:r>
              <a:rPr lang="en-US" sz="900" dirty="0" err="1">
                <a:latin typeface="Arial Nova Cond" panose="020B0506020202020204" pitchFamily="34" charset="0"/>
              </a:rPr>
              <a:t>i</a:t>
            </a:r>
            <a:r>
              <a:rPr lang="en-US" sz="900" dirty="0">
                <a:latin typeface="Arial Nova Cond" panose="020B0506020202020204" pitchFamily="34" charset="0"/>
              </a:rPr>
              <a:t>)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22049177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4870048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79315904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5143321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216724837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3740108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947720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328019070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7" cy="6857999"/>
          </a:xfrm>
          <a:prstGeom prst="rect">
            <a:avLst/>
          </a:prstGeom>
        </p:spPr>
      </p:pic>
    </p:spTree>
    <p:extLst>
      <p:ext uri="{BB962C8B-B14F-4D97-AF65-F5344CB8AC3E}">
        <p14:creationId xmlns:p14="http://schemas.microsoft.com/office/powerpoint/2010/main" val="248881136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922599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210960355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350140216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5" cy="6857996"/>
          </a:xfrm>
          <a:prstGeom prst="rect">
            <a:avLst/>
          </a:prstGeom>
        </p:spPr>
      </p:pic>
    </p:spTree>
    <p:extLst>
      <p:ext uri="{BB962C8B-B14F-4D97-AF65-F5344CB8AC3E}">
        <p14:creationId xmlns:p14="http://schemas.microsoft.com/office/powerpoint/2010/main" val="224457893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dirty="0"/>
              <a:t>Click to edit Master text styles</a:t>
            </a:r>
          </a:p>
          <a:p>
            <a:pPr lvl="1"/>
            <a:r>
              <a:rPr lang="en-US" dirty="0"/>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19323425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56927317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9169693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48774225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3060460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tandard DSC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chemeClr val="accent6"/>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6"/>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98475698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ndard DMA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8B1C6D"/>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8486494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ndard DMF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rmAutofit/>
          </a:bodyPr>
          <a:lstStyle>
            <a:lvl1pPr marL="0" indent="0">
              <a:buNone/>
              <a:defRPr sz="2000" b="0">
                <a:solidFill>
                  <a:srgbClr val="B1093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50848603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1307408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607222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97922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35074713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rmAutofit/>
          </a:bodyPr>
          <a:lstStyle>
            <a:lvl1pPr marL="0" indent="0">
              <a:buNone/>
              <a:defRPr sz="2000" b="0">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166086800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0146850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GB" dirty="0"/>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rgbClr val="7076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Tree>
    <p:extLst>
      <p:ext uri="{BB962C8B-B14F-4D97-AF65-F5344CB8AC3E}">
        <p14:creationId xmlns:p14="http://schemas.microsoft.com/office/powerpoint/2010/main" val="186715673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206556748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66470455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Tree>
    <p:extLst>
      <p:ext uri="{BB962C8B-B14F-4D97-AF65-F5344CB8AC3E}">
        <p14:creationId xmlns:p14="http://schemas.microsoft.com/office/powerpoint/2010/main" val="235794073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GB" dirty="0"/>
              <a:t>Click to edit Master text styles</a:t>
            </a:r>
          </a:p>
          <a:p>
            <a:pPr lvl="1"/>
            <a:r>
              <a:rPr lang="en-GB" dirty="0"/>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Tree>
    <p:extLst>
      <p:ext uri="{BB962C8B-B14F-4D97-AF65-F5344CB8AC3E}">
        <p14:creationId xmlns:p14="http://schemas.microsoft.com/office/powerpoint/2010/main" val="216169960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809524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GB" dirty="0"/>
              <a:t>Click to edit Master text styles</a:t>
            </a:r>
          </a:p>
          <a:p>
            <a:pPr lvl="1"/>
            <a:r>
              <a:rPr lang="en-GB" dirty="0"/>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814302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GB" dirty="0"/>
              <a:t>Click to edit Master text styles</a:t>
            </a:r>
          </a:p>
          <a:p>
            <a:pPr lvl="1"/>
            <a:r>
              <a:rPr lang="en-GB" dirty="0"/>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endParaRPr lang="en-US"/>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endParaRPr lang="en-US" dirty="0"/>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endParaRPr lang="en-US"/>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endParaRPr lang="en-US"/>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125229506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endParaRPr lang="en-US"/>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endParaRPr lang="en-US"/>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endParaRPr lang="en-US"/>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GB" dirty="0"/>
              <a:t>Click to edit Master text styles</a:t>
            </a:r>
          </a:p>
          <a:p>
            <a:pPr lvl="1"/>
            <a:r>
              <a:rPr lang="en-GB" dirty="0"/>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613683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1691676738"/>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GB" dirty="0"/>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133691805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rgbClr val="E5E9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2348000376"/>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GB" dirty="0"/>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rgbClr val="FFC000"/>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chemeClr val="accent2"/>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6"/>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43672280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t>
            </a:r>
            <a:r>
              <a:rPr lang="en-US" sz="900" dirty="0" err="1">
                <a:latin typeface="Arial Nova Cond" panose="020B0506020202020204" pitchFamily="34" charset="0"/>
              </a:rPr>
              <a:t>authorised</a:t>
            </a:r>
            <a:r>
              <a:rPr lang="en-US" sz="900" dirty="0">
                <a:latin typeface="Arial Nova Cond" panose="020B0506020202020204" pitchFamily="34" charset="0"/>
              </a:rPr>
              <a:t>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t>
            </a:r>
            <a:r>
              <a:rPr lang="en-US" sz="900" dirty="0" err="1">
                <a:latin typeface="Arial Nova Cond" panose="020B0506020202020204" pitchFamily="34" charset="0"/>
              </a:rPr>
              <a:t>authorise</a:t>
            </a:r>
            <a:r>
              <a:rPr lang="en-US" sz="900" dirty="0">
                <a:latin typeface="Arial Nova Cond" panose="020B0506020202020204" pitchFamily="34" charset="0"/>
              </a:rPr>
              <a:t>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383837893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a:t>
            </a:r>
            <a:r>
              <a:rPr lang="en-US" sz="900" dirty="0" err="1">
                <a:latin typeface="Arial Nova Cond" panose="020B0506020202020204" pitchFamily="34" charset="0"/>
              </a:rPr>
              <a:t>ie</a:t>
            </a:r>
            <a:r>
              <a:rPr lang="en-US" sz="900" dirty="0">
                <a:latin typeface="Arial Nova Cond" panose="020B0506020202020204" pitchFamily="34" charset="0"/>
              </a:rPr>
              <a:t> commissioning, submission of draft report </a:t>
            </a:r>
            <a:r>
              <a:rPr lang="en-US" sz="900" dirty="0" err="1">
                <a:latin typeface="Arial Nova Cond" panose="020B0506020202020204" pitchFamily="34" charset="0"/>
              </a:rPr>
              <a:t>etc</a:t>
            </a:r>
            <a:r>
              <a:rPr lang="en-US" sz="900" dirty="0">
                <a:latin typeface="Arial Nova Cond" panose="020B0506020202020204" pitchFamily="34" charset="0"/>
              </a:rPr>
              <a:t>,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a:t>
            </a:r>
            <a:r>
              <a:rPr lang="en-US" sz="900" dirty="0" err="1">
                <a:latin typeface="Arial Nova Cond" panose="020B0506020202020204" pitchFamily="34" charset="0"/>
              </a:rPr>
              <a:t>i</a:t>
            </a:r>
            <a:r>
              <a:rPr lang="en-US" sz="900" dirty="0">
                <a:latin typeface="Arial Nova Cond" panose="020B0506020202020204" pitchFamily="34" charset="0"/>
              </a:rPr>
              <a:t>)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284841740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30758209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rms and Conditions Page 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GB" dirty="0"/>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GB" sz="900" u="sng" dirty="0">
                <a:latin typeface="Arial Nova Cond" panose="020B0506020202020204" pitchFamily="34" charset="0"/>
              </a:rPr>
              <a:t>13. Report/Advice</a:t>
            </a:r>
            <a:endParaRPr lang="en-GB" sz="900" dirty="0">
              <a:latin typeface="Arial Nova Cond" panose="020B0506020202020204" pitchFamily="34" charset="0"/>
            </a:endParaRPr>
          </a:p>
          <a:p>
            <a:pPr algn="just"/>
            <a:r>
              <a:rPr lang="en-US" sz="900" dirty="0">
                <a:latin typeface="Arial Nova Cond" panose="020B0506020202020204" pitchFamily="34" charset="0"/>
              </a:rPr>
              <a:t>13.1  Subject to clause 1.6, any Report or Advice prepared by Drewry for the purposes of the Engagement shall become your property and you will be entitled to share the Report or Advice with (</a:t>
            </a:r>
            <a:r>
              <a:rPr lang="en-US" sz="900" dirty="0" err="1">
                <a:latin typeface="Arial Nova Cond" panose="020B0506020202020204" pitchFamily="34" charset="0"/>
              </a:rPr>
              <a:t>i</a:t>
            </a:r>
            <a:r>
              <a:rPr lang="en-US" sz="900" dirty="0">
                <a:latin typeface="Arial Nova Cond" panose="020B0506020202020204" pitchFamily="34" charset="0"/>
              </a:rPr>
              <a:t>) to your subsidiaries and shareholders for internal and private purposes, (ii) to your legal, financial and other advisers, (iii) any other third party specifically named as permitted to share the report or Advice in the Engagement Letter. For sake of clarity, distribution to potential Investors or Lenders is not permitted without the written agreement of Drewry. It is your responsibility to ensure that all parties that you share the Report or Advice with are fully aware of and will comply with the terms of this Engagement Letter.</a:t>
            </a:r>
          </a:p>
          <a:p>
            <a:pPr algn="just"/>
            <a:r>
              <a:rPr lang="en-US" sz="900" dirty="0">
                <a:latin typeface="Arial Nova Cond" panose="020B0506020202020204" pitchFamily="34" charset="0"/>
              </a:rPr>
              <a:t>13.2  Under no circumstances is the reproduction or distribution of the Report/Advice (or extracts of) permitted by you. If you wish to distribute the Report/Advice (or extracts of) to parties other than those permitted under Clause 13.1, you are required to obtain written consent from Drewry. </a:t>
            </a:r>
          </a:p>
          <a:p>
            <a:pPr algn="just"/>
            <a:r>
              <a:rPr lang="en-US" sz="900" dirty="0">
                <a:latin typeface="Arial Nova Cond" panose="020B0506020202020204" pitchFamily="34" charset="0"/>
              </a:rPr>
              <a:t>13.3  All working documents and materials which existed prior to the date of the Report and which were owned or collected by Drewry shall remain the property of Drewry. Drewry retain copyright over their proprietary data contained in the Report.</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14. Disclosure</a:t>
            </a:r>
            <a:endParaRPr lang="en-GB" sz="900" dirty="0">
              <a:latin typeface="Arial Nova Cond" panose="020B0506020202020204" pitchFamily="34" charset="0"/>
            </a:endParaRPr>
          </a:p>
          <a:p>
            <a:pPr algn="just"/>
            <a:r>
              <a:rPr lang="en-US" sz="900" dirty="0">
                <a:latin typeface="Arial Nova Cond" panose="020B0506020202020204" pitchFamily="34" charset="0"/>
              </a:rPr>
              <a:t>14.1  You are at liberty to make public that Drewry has been engaged by you and /or has provided services, however you will not disclose the details or fees of the Engagement Letter without Drewry’s prior written consent. In the event that the transaction or project to which the Engagement is related is being made public you shall name Drewry as your advisor in the publicity material.</a:t>
            </a:r>
          </a:p>
          <a:p>
            <a:pPr algn="just"/>
            <a:r>
              <a:rPr lang="en-US" sz="900" dirty="0">
                <a:latin typeface="Arial Nova Cond" panose="020B0506020202020204" pitchFamily="34" charset="0"/>
              </a:rPr>
              <a:t>14.2  You agree that Drewry may make public that you have engaged Drewry and /or Drewry has provided services to you, however Drewry will not disclose the details or fees of the Engagement Letter without your prior written consent.</a:t>
            </a:r>
          </a:p>
          <a:p>
            <a:pPr algn="just"/>
            <a:r>
              <a:rPr lang="en-US" sz="900" dirty="0">
                <a:latin typeface="Arial Nova Cond" panose="020B0506020202020204" pitchFamily="34" charset="0"/>
              </a:rPr>
              <a:t>14.3  Provided the information is not commercially sensitive you agree that Drewry may use some of the findings of the Engagement in case studies or other internal learning or marketing materials. material. Draft of such material shall be sent for your approval prior to it being used.</a:t>
            </a:r>
          </a:p>
          <a:p>
            <a:pPr algn="just"/>
            <a:endParaRPr lang="en-GB" sz="900" dirty="0">
              <a:latin typeface="Arial Nova Cond" panose="020B0506020202020204" pitchFamily="34" charset="0"/>
            </a:endParaRPr>
          </a:p>
          <a:p>
            <a:pPr algn="just"/>
            <a:r>
              <a:rPr lang="en-US" sz="900" u="sng" dirty="0">
                <a:latin typeface="Arial Nova Cond" panose="020B0506020202020204" pitchFamily="34" charset="0"/>
              </a:rPr>
              <a:t>15 Employees</a:t>
            </a:r>
          </a:p>
          <a:p>
            <a:pPr algn="just"/>
            <a:r>
              <a:rPr lang="en-US" sz="900" dirty="0">
                <a:latin typeface="Arial Nova Cond" panose="020B0506020202020204" pitchFamily="34" charset="0"/>
              </a:rPr>
              <a:t>15.1  You shall not make an offer of employment or engagement to any member of the Drewry Group, without the written consent of Drewry.</a:t>
            </a:r>
          </a:p>
          <a:p>
            <a:pPr algn="just"/>
            <a:r>
              <a:rPr lang="en-US" sz="900" dirty="0">
                <a:latin typeface="Arial Nova Cond" panose="020B0506020202020204" pitchFamily="34" charset="0"/>
              </a:rPr>
              <a:t>15.2  Drewry shall not make an offer of employment to any of your employees, without your written consent.</a:t>
            </a:r>
          </a:p>
        </p:txBody>
      </p:sp>
    </p:spTree>
    <p:extLst>
      <p:ext uri="{BB962C8B-B14F-4D97-AF65-F5344CB8AC3E}">
        <p14:creationId xmlns:p14="http://schemas.microsoft.com/office/powerpoint/2010/main" val="31480897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Intro Small Font 2 Column Slide">
    <p:spTree>
      <p:nvGrpSpPr>
        <p:cNvPr id="1" name=""/>
        <p:cNvGrpSpPr/>
        <p:nvPr/>
      </p:nvGrpSpPr>
      <p:grpSpPr>
        <a:xfrm>
          <a:off x="0" y="0"/>
          <a:ext cx="0" cy="0"/>
          <a:chOff x="0" y="0"/>
          <a:chExt cx="0" cy="0"/>
        </a:xfrm>
      </p:grpSpPr>
      <p:sp>
        <p:nvSpPr>
          <p:cNvPr id="2" name="Title 1"/>
          <p:cNvSpPr>
            <a:spLocks noGrp="1"/>
          </p:cNvSpPr>
          <p:nvPr>
            <p:ph type="title"/>
          </p:nvPr>
        </p:nvSpPr>
        <p:spPr>
          <a:xfrm>
            <a:off x="571499" y="307166"/>
            <a:ext cx="11044768" cy="444397"/>
          </a:xfrm>
        </p:spPr>
        <p:txBody>
          <a:bodyPr/>
          <a:lstStyle>
            <a:lvl1pPr>
              <a:defRPr/>
            </a:lvl1pPr>
          </a:lstStyle>
          <a:p>
            <a:r>
              <a:rPr lang="en-GB" dirty="0"/>
              <a:t>Click to edit Master title style</a:t>
            </a:r>
            <a:endParaRPr lang="en-US" dirty="0"/>
          </a:p>
        </p:txBody>
      </p:sp>
      <p:sp>
        <p:nvSpPr>
          <p:cNvPr id="3" name="Content Placeholder 2"/>
          <p:cNvSpPr>
            <a:spLocks noGrp="1"/>
          </p:cNvSpPr>
          <p:nvPr>
            <p:ph idx="1"/>
          </p:nvPr>
        </p:nvSpPr>
        <p:spPr>
          <a:xfrm>
            <a:off x="581835" y="1596758"/>
            <a:ext cx="5424000" cy="4679478"/>
          </a:xfrm>
        </p:spPr>
        <p:txBody>
          <a:bodyPr/>
          <a:lstStyle>
            <a:lvl1pPr>
              <a:spcBef>
                <a:spcPts val="100"/>
              </a:spcBef>
              <a:spcAft>
                <a:spcPts val="300"/>
              </a:spcAft>
              <a:buClr>
                <a:schemeClr val="accent1"/>
              </a:buClr>
              <a:defRPr sz="1100" b="0" i="0">
                <a:solidFill>
                  <a:schemeClr val="accent5"/>
                </a:solidFill>
                <a:latin typeface="Arial Nova Cond" panose="020B0506020202020204" pitchFamily="34" charset="0"/>
                <a:cs typeface="Arial"/>
              </a:defRPr>
            </a:lvl1pPr>
            <a:lvl2pPr marL="504000" indent="-216000">
              <a:spcBef>
                <a:spcPts val="0"/>
              </a:spcBef>
              <a:spcAft>
                <a:spcPts val="300"/>
              </a:spcAft>
              <a:buClr>
                <a:schemeClr val="accent1"/>
              </a:buClr>
              <a:buFont typeface="Arial" pitchFamily="34" charset="0"/>
              <a:buChar char="‒"/>
              <a:defRPr sz="1000" b="0" i="0">
                <a:solidFill>
                  <a:schemeClr val="accent2"/>
                </a:solidFill>
                <a:latin typeface="Arial Nova Cond" panose="020B0506020202020204" pitchFamily="34" charset="0"/>
                <a:cs typeface="Arial"/>
              </a:defRPr>
            </a:lvl2pPr>
            <a:lvl3pPr marL="792000" indent="-144000">
              <a:spcBef>
                <a:spcPts val="0"/>
              </a:spcBef>
              <a:spcAft>
                <a:spcPts val="300"/>
              </a:spcAft>
              <a:buClr>
                <a:schemeClr val="accent1"/>
              </a:buClr>
              <a:defRPr sz="1000" b="0" i="0">
                <a:solidFill>
                  <a:schemeClr val="accent5"/>
                </a:solidFill>
                <a:latin typeface="Arial Nova Cond" panose="020B0506020202020204" pitchFamily="34" charset="0"/>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a:p>
            <a:pPr lvl="1"/>
            <a:r>
              <a:rPr lang="en-GB" dirty="0"/>
              <a:t>Second level</a:t>
            </a:r>
          </a:p>
          <a:p>
            <a:pPr lvl="2"/>
            <a:r>
              <a:rPr lang="en-GB" dirty="0"/>
              <a:t>Third level</a:t>
            </a:r>
          </a:p>
        </p:txBody>
      </p:sp>
      <p:sp>
        <p:nvSpPr>
          <p:cNvPr id="5" name="Content Placeholder 2"/>
          <p:cNvSpPr>
            <a:spLocks noGrp="1"/>
          </p:cNvSpPr>
          <p:nvPr>
            <p:ph idx="13"/>
          </p:nvPr>
        </p:nvSpPr>
        <p:spPr>
          <a:xfrm>
            <a:off x="580867" y="876824"/>
            <a:ext cx="11035400" cy="601475"/>
          </a:xfrm>
        </p:spPr>
        <p:txBody>
          <a:bodyPr/>
          <a:lstStyle>
            <a:lvl1pPr marL="0" indent="0" algn="l">
              <a:spcBef>
                <a:spcPts val="0"/>
              </a:spcBef>
              <a:spcAft>
                <a:spcPts val="300"/>
              </a:spcAft>
              <a:buClr>
                <a:schemeClr val="accent2"/>
              </a:buClr>
              <a:buNone/>
              <a:defRPr sz="1200" b="0" i="0" baseline="0">
                <a:solidFill>
                  <a:schemeClr val="accent5"/>
                </a:solidFill>
                <a:latin typeface="Arial Nova Cond" panose="020B0506020202020204" pitchFamily="34" charset="0"/>
                <a:cs typeface="Arial"/>
              </a:defRPr>
            </a:lvl1pPr>
            <a:lvl2pPr marL="216000" indent="-180000" algn="r">
              <a:spcBef>
                <a:spcPts val="0"/>
              </a:spcBef>
              <a:spcAft>
                <a:spcPts val="300"/>
              </a:spcAft>
              <a:buClr>
                <a:schemeClr val="accent1"/>
              </a:buClr>
              <a:buFont typeface="Arial" pitchFamily="34" charset="0"/>
              <a:buNone/>
              <a:defRPr sz="1000" b="1" i="0">
                <a:solidFill>
                  <a:schemeClr val="tx1"/>
                </a:solidFill>
                <a:latin typeface="Arial"/>
                <a:cs typeface="Arial"/>
              </a:defRPr>
            </a:lvl2pPr>
            <a:lvl3pPr marL="432000" indent="-180000">
              <a:spcBef>
                <a:spcPts val="0"/>
              </a:spcBef>
              <a:spcAft>
                <a:spcPts val="300"/>
              </a:spcAft>
              <a:buClr>
                <a:schemeClr val="accent6"/>
              </a:buClr>
              <a:buFont typeface="Arial" pitchFamily="34" charset="0"/>
              <a:buChar char="‒"/>
              <a:defRPr sz="1000" b="0" i="0">
                <a:solidFill>
                  <a:schemeClr val="accent1"/>
                </a:solidFill>
                <a:latin typeface="Arial"/>
                <a:cs typeface="Arial"/>
              </a:defRPr>
            </a:lvl3pPr>
            <a:lvl4pPr marL="1296000">
              <a:spcBef>
                <a:spcPts val="0"/>
              </a:spcBef>
              <a:spcAft>
                <a:spcPts val="600"/>
              </a:spcAft>
              <a:defRPr sz="1000" b="0" i="0">
                <a:solidFill>
                  <a:schemeClr val="accent5"/>
                </a:solidFill>
                <a:latin typeface="Arial"/>
                <a:cs typeface="Arial"/>
              </a:defRPr>
            </a:lvl4pPr>
            <a:lvl5pPr marL="1728000">
              <a:spcBef>
                <a:spcPts val="0"/>
              </a:spcBef>
              <a:spcAft>
                <a:spcPts val="600"/>
              </a:spcAft>
              <a:buNone/>
              <a:defRPr sz="1000" b="0" i="0">
                <a:solidFill>
                  <a:srgbClr val="FFFFFF"/>
                </a:solidFill>
                <a:latin typeface="Arial"/>
                <a:cs typeface="Arial"/>
              </a:defRPr>
            </a:lvl5pPr>
          </a:lstStyle>
          <a:p>
            <a:pPr lvl="0"/>
            <a:r>
              <a:rPr lang="en-GB" dirty="0"/>
              <a:t>Click to edit Master text styles</a:t>
            </a:r>
          </a:p>
        </p:txBody>
      </p:sp>
    </p:spTree>
    <p:extLst>
      <p:ext uri="{BB962C8B-B14F-4D97-AF65-F5344CB8AC3E}">
        <p14:creationId xmlns:p14="http://schemas.microsoft.com/office/powerpoint/2010/main" val="292239201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249681792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7983565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1_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91546878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371815053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10523091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3604531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40317317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7999"/>
          </a:xfrm>
          <a:prstGeom prst="rect">
            <a:avLst/>
          </a:prstGeom>
        </p:spPr>
      </p:pic>
    </p:spTree>
    <p:extLst>
      <p:ext uri="{BB962C8B-B14F-4D97-AF65-F5344CB8AC3E}">
        <p14:creationId xmlns:p14="http://schemas.microsoft.com/office/powerpoint/2010/main" val="310693653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44300000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35925754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331195987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4" cy="6857996"/>
          </a:xfrm>
          <a:prstGeom prst="rect">
            <a:avLst/>
          </a:prstGeom>
        </p:spPr>
      </p:pic>
    </p:spTree>
    <p:extLst>
      <p:ext uri="{BB962C8B-B14F-4D97-AF65-F5344CB8AC3E}">
        <p14:creationId xmlns:p14="http://schemas.microsoft.com/office/powerpoint/2010/main" val="341221388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325961123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1_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7999"/>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483176"/>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44854437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2_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8" cy="6857999"/>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483176"/>
            <a:ext cx="6176114" cy="338554"/>
          </a:xfrm>
          <a:prstGeom prst="rect">
            <a:avLst/>
          </a:prstGeom>
          <a:noFill/>
        </p:spPr>
        <p:txBody>
          <a:bodyPr wrap="none" rtlCol="0">
            <a:spAutoFit/>
          </a:bodyPr>
          <a:lstStyle/>
          <a:p>
            <a:pPr algn="l"/>
            <a:r>
              <a:rPr lang="en-GB" sz="1600" dirty="0">
                <a:solidFill>
                  <a:schemeClr val="accent2"/>
                </a:solidFill>
              </a:rPr>
              <a:t>LONDON                 DELHI                 SINGAPORE                 SHANGHAI</a:t>
            </a:r>
          </a:p>
        </p:txBody>
      </p:sp>
    </p:spTree>
    <p:extLst>
      <p:ext uri="{BB962C8B-B14F-4D97-AF65-F5344CB8AC3E}">
        <p14:creationId xmlns:p14="http://schemas.microsoft.com/office/powerpoint/2010/main" val="233967405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rgbClr val="0098D9"/>
                </a:solidFill>
              </a:rPr>
              <a:t>LONDON                 DELHI                 SINGAPORE                 SHANGHAI</a:t>
            </a:r>
          </a:p>
        </p:txBody>
      </p:sp>
    </p:spTree>
    <p:extLst>
      <p:ext uri="{BB962C8B-B14F-4D97-AF65-F5344CB8AC3E}">
        <p14:creationId xmlns:p14="http://schemas.microsoft.com/office/powerpoint/2010/main" val="15405497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9E031E32-192D-49AF-A95D-37D5301FC919}"/>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204797809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6920251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4578466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866229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351909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379457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290979795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59144194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241002538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200">
                <a:solidFill>
                  <a:schemeClr val="accent1"/>
                </a:solidFill>
              </a:defRPr>
            </a:lvl1pPr>
            <a:lvl2pPr marL="360000" indent="-144000">
              <a:spcBef>
                <a:spcPts val="0"/>
              </a:spcBef>
              <a:spcAft>
                <a:spcPts val="300"/>
              </a:spcAft>
              <a:buClr>
                <a:schemeClr val="accent2"/>
              </a:buClr>
              <a:defRPr sz="1100">
                <a:solidFill>
                  <a:schemeClr val="tx1">
                    <a:lumMod val="50000"/>
                    <a:lumOff val="50000"/>
                  </a:schemeClr>
                </a:solidFill>
              </a:defRPr>
            </a:lvl2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200">
                <a:solidFill>
                  <a:schemeClr val="accent1"/>
                </a:solidFill>
              </a:defRPr>
            </a:lvl1pPr>
            <a:lvl2pPr marL="360000" indent="-144000">
              <a:spcBef>
                <a:spcPts val="0"/>
              </a:spcBef>
              <a:spcAft>
                <a:spcPts val="300"/>
              </a:spcAft>
              <a:buClr>
                <a:schemeClr val="accent2"/>
              </a:buClr>
              <a:defRPr sz="11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283858090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367631548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dirty="0"/>
              <a:t>Click to edit Master text styles</a:t>
            </a:r>
          </a:p>
          <a:p>
            <a:pPr lvl="1"/>
            <a:r>
              <a:rPr lang="en-US" dirty="0"/>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Container Capacity Insight</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0430842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289083644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77394355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Standard Header Full Case Study">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446195" y="1374197"/>
            <a:ext cx="5262805" cy="2054803"/>
          </a:xfrm>
        </p:spPr>
        <p:txBody>
          <a:bodyPr lIns="0" tIns="0" rIns="36000" bIns="0"/>
          <a:lstStyle>
            <a:lvl1pPr marL="360000" indent="-144000">
              <a:spcBef>
                <a:spcPts val="0"/>
              </a:spcBef>
              <a:spcAft>
                <a:spcPts val="300"/>
              </a:spcAft>
              <a:buClr>
                <a:schemeClr val="accent2"/>
              </a:buClr>
              <a:defRPr sz="1100">
                <a:solidFill>
                  <a:schemeClr val="tx1">
                    <a:lumMod val="65000"/>
                    <a:lumOff val="35000"/>
                  </a:schemeClr>
                </a:solidFill>
              </a:defRPr>
            </a:lvl1pPr>
            <a:lvl2pPr marL="612000" indent="-144000">
              <a:spcBef>
                <a:spcPts val="0"/>
              </a:spcBef>
              <a:spcAft>
                <a:spcPts val="300"/>
              </a:spcAft>
              <a:defRPr sz="1000">
                <a:solidFill>
                  <a:schemeClr val="accent1"/>
                </a:solidFill>
              </a:defRPr>
            </a:lvl2pPr>
          </a:lstStyle>
          <a:p>
            <a:pPr lvl="0"/>
            <a:r>
              <a:rPr lang="en-US"/>
              <a:t>Click to edit Master text styles</a:t>
            </a:r>
          </a:p>
          <a:p>
            <a:pPr lvl="1"/>
            <a:r>
              <a:rPr lang="en-US"/>
              <a:t>Second level</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446196" y="1040079"/>
            <a:ext cx="5262804" cy="285790"/>
          </a:xfrm>
        </p:spPr>
        <p:txBody>
          <a:bodyPr lIns="0" tIns="0" rIns="0" bIns="0" anchor="ctr"/>
          <a:lstStyle>
            <a:lvl1pPr>
              <a:buNone/>
              <a:defRPr sz="1200" b="0">
                <a:solidFill>
                  <a:schemeClr val="accent1"/>
                </a:solidFill>
              </a:defRPr>
            </a:lvl1pPr>
            <a:lvl2pPr>
              <a:defRPr sz="1467">
                <a:solidFill>
                  <a:schemeClr val="accent6"/>
                </a:solidFill>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478544AC-DA38-46AB-83AD-E2015EC7242B}"/>
              </a:ext>
            </a:extLst>
          </p:cNvPr>
          <p:cNvSpPr>
            <a:spLocks noGrp="1"/>
          </p:cNvSpPr>
          <p:nvPr>
            <p:ph idx="17"/>
          </p:nvPr>
        </p:nvSpPr>
        <p:spPr>
          <a:xfrm>
            <a:off x="6446194" y="4609467"/>
            <a:ext cx="5262803" cy="1315253"/>
          </a:xfrm>
        </p:spPr>
        <p:txBody>
          <a:bodyPr lIns="0" tIns="0" rIns="36000" bIns="0"/>
          <a:lstStyle>
            <a:lvl1pPr marL="0" indent="0">
              <a:spcBef>
                <a:spcPts val="0"/>
              </a:spcBef>
              <a:spcAft>
                <a:spcPts val="300"/>
              </a:spcAft>
              <a:buClr>
                <a:schemeClr val="accent1"/>
              </a:buClr>
              <a:buNone/>
              <a:defRPr sz="1200" i="1">
                <a:solidFill>
                  <a:schemeClr val="accent2"/>
                </a:solidFill>
              </a:defRPr>
            </a:lvl1pPr>
            <a:lvl2pPr marL="324000" indent="0">
              <a:spcBef>
                <a:spcPts val="0"/>
              </a:spcBef>
              <a:spcAft>
                <a:spcPts val="300"/>
              </a:spcAft>
              <a:buNone/>
              <a:defRPr sz="1100">
                <a:solidFill>
                  <a:schemeClr val="accent1"/>
                </a:solidFill>
              </a:defRPr>
            </a:lvl2pPr>
          </a:lstStyle>
          <a:p>
            <a:pPr lvl="0"/>
            <a:r>
              <a:rPr lang="en-US"/>
              <a:t>Click to edit Master text styles</a:t>
            </a:r>
          </a:p>
        </p:txBody>
      </p:sp>
      <p:sp>
        <p:nvSpPr>
          <p:cNvPr id="13" name="Content Placeholder 2">
            <a:extLst>
              <a:ext uri="{FF2B5EF4-FFF2-40B4-BE49-F238E27FC236}">
                <a16:creationId xmlns:a16="http://schemas.microsoft.com/office/drawing/2014/main" id="{E8421147-2BFD-4328-ACF8-69E822B7FDBA}"/>
              </a:ext>
            </a:extLst>
          </p:cNvPr>
          <p:cNvSpPr>
            <a:spLocks noGrp="1"/>
          </p:cNvSpPr>
          <p:nvPr>
            <p:ph idx="19"/>
          </p:nvPr>
        </p:nvSpPr>
        <p:spPr>
          <a:xfrm>
            <a:off x="483001" y="1040079"/>
            <a:ext cx="5262804" cy="970090"/>
          </a:xfrm>
        </p:spPr>
        <p:txBody>
          <a:bodyPr lIns="0" tIns="0" rIns="0" bIns="0" anchor="t"/>
          <a:lstStyle>
            <a:lvl1pPr marL="0" indent="0">
              <a:buNone/>
              <a:defRPr sz="1300" b="1">
                <a:solidFill>
                  <a:schemeClr val="accent1"/>
                </a:solidFill>
              </a:defRPr>
            </a:lvl1pPr>
            <a:lvl2pPr>
              <a:defRPr sz="1467">
                <a:solidFill>
                  <a:schemeClr val="accent6"/>
                </a:solidFill>
              </a:defRPr>
            </a:lvl2pPr>
          </a:lstStyle>
          <a:p>
            <a:pPr lvl="0"/>
            <a:r>
              <a:rPr lang="en-US"/>
              <a:t>Click to edit Master text styles</a:t>
            </a:r>
          </a:p>
        </p:txBody>
      </p:sp>
      <p:sp>
        <p:nvSpPr>
          <p:cNvPr id="17" name="Content Placeholder 2">
            <a:extLst>
              <a:ext uri="{FF2B5EF4-FFF2-40B4-BE49-F238E27FC236}">
                <a16:creationId xmlns:a16="http://schemas.microsoft.com/office/drawing/2014/main" id="{3563DC6A-8717-4240-A12C-A75F5C77AC81}"/>
              </a:ext>
            </a:extLst>
          </p:cNvPr>
          <p:cNvSpPr>
            <a:spLocks noGrp="1"/>
          </p:cNvSpPr>
          <p:nvPr>
            <p:ph idx="20"/>
          </p:nvPr>
        </p:nvSpPr>
        <p:spPr>
          <a:xfrm>
            <a:off x="479999" y="4184363"/>
            <a:ext cx="5262805" cy="1710129"/>
          </a:xfrm>
        </p:spPr>
        <p:txBody>
          <a:bodyPr lIns="0" tIns="0" rIns="36000" bIns="0"/>
          <a:lstStyle>
            <a:lvl1pPr marL="360000" indent="-144000">
              <a:spcBef>
                <a:spcPts val="0"/>
              </a:spcBef>
              <a:spcAft>
                <a:spcPts val="300"/>
              </a:spcAft>
              <a:buClr>
                <a:schemeClr val="accent2"/>
              </a:buClr>
              <a:defRPr sz="1100">
                <a:solidFill>
                  <a:schemeClr val="tx1">
                    <a:lumMod val="65000"/>
                    <a:lumOff val="35000"/>
                  </a:schemeClr>
                </a:solidFill>
              </a:defRPr>
            </a:lvl1pPr>
            <a:lvl2pPr marL="612000" indent="-144000">
              <a:spcBef>
                <a:spcPts val="0"/>
              </a:spcBef>
              <a:spcAft>
                <a:spcPts val="300"/>
              </a:spcAft>
              <a:defRPr sz="1000">
                <a:solidFill>
                  <a:schemeClr val="accent1"/>
                </a:solidFill>
              </a:defRPr>
            </a:lvl2pPr>
          </a:lstStyle>
          <a:p>
            <a:pPr lvl="0"/>
            <a:r>
              <a:rPr lang="en-US"/>
              <a:t>Click to edit Master text styles</a:t>
            </a:r>
          </a:p>
          <a:p>
            <a:pPr lvl="1"/>
            <a:r>
              <a:rPr lang="en-US"/>
              <a:t>Second level</a:t>
            </a:r>
          </a:p>
        </p:txBody>
      </p:sp>
      <p:sp>
        <p:nvSpPr>
          <p:cNvPr id="18" name="Content Placeholder 2">
            <a:extLst>
              <a:ext uri="{FF2B5EF4-FFF2-40B4-BE49-F238E27FC236}">
                <a16:creationId xmlns:a16="http://schemas.microsoft.com/office/drawing/2014/main" id="{20B4B3EC-2004-459D-BB57-2BB6D6235A99}"/>
              </a:ext>
            </a:extLst>
          </p:cNvPr>
          <p:cNvSpPr>
            <a:spLocks noGrp="1"/>
          </p:cNvSpPr>
          <p:nvPr>
            <p:ph idx="21"/>
          </p:nvPr>
        </p:nvSpPr>
        <p:spPr>
          <a:xfrm>
            <a:off x="480000" y="3850245"/>
            <a:ext cx="5262804" cy="285790"/>
          </a:xfrm>
        </p:spPr>
        <p:txBody>
          <a:bodyPr lIns="0" tIns="0" rIns="0" bIns="0" anchor="ctr"/>
          <a:lstStyle>
            <a:lvl1pPr>
              <a:buNone/>
              <a:defRPr sz="1200" b="0">
                <a:solidFill>
                  <a:schemeClr val="accent1"/>
                </a:solidFill>
              </a:defRPr>
            </a:lvl1pPr>
            <a:lvl2pPr>
              <a:defRPr sz="1467">
                <a:solidFill>
                  <a:schemeClr val="accent6"/>
                </a:solidFill>
              </a:defRPr>
            </a:lvl2pPr>
          </a:lstStyle>
          <a:p>
            <a:pPr lvl="0"/>
            <a:r>
              <a:rPr lang="en-US"/>
              <a:t>Click to edit Master text styles</a:t>
            </a:r>
          </a:p>
        </p:txBody>
      </p:sp>
      <p:sp>
        <p:nvSpPr>
          <p:cNvPr id="19" name="Content Placeholder 2">
            <a:extLst>
              <a:ext uri="{FF2B5EF4-FFF2-40B4-BE49-F238E27FC236}">
                <a16:creationId xmlns:a16="http://schemas.microsoft.com/office/drawing/2014/main" id="{5F4B213B-5BE0-432F-9796-CDF795769750}"/>
              </a:ext>
            </a:extLst>
          </p:cNvPr>
          <p:cNvSpPr>
            <a:spLocks noGrp="1"/>
          </p:cNvSpPr>
          <p:nvPr>
            <p:ph idx="22"/>
          </p:nvPr>
        </p:nvSpPr>
        <p:spPr>
          <a:xfrm>
            <a:off x="482999" y="2504158"/>
            <a:ext cx="5262805" cy="1270518"/>
          </a:xfrm>
        </p:spPr>
        <p:txBody>
          <a:bodyPr lIns="0" tIns="0" rIns="36000" bIns="0"/>
          <a:lstStyle>
            <a:lvl1pPr marL="360000" indent="-144000">
              <a:spcBef>
                <a:spcPts val="0"/>
              </a:spcBef>
              <a:spcAft>
                <a:spcPts val="300"/>
              </a:spcAft>
              <a:buClr>
                <a:schemeClr val="accent2"/>
              </a:buClr>
              <a:defRPr sz="1100">
                <a:solidFill>
                  <a:schemeClr val="tx1">
                    <a:lumMod val="65000"/>
                    <a:lumOff val="35000"/>
                  </a:schemeClr>
                </a:solidFill>
              </a:defRPr>
            </a:lvl1pPr>
            <a:lvl2pPr marL="612000" indent="-144000">
              <a:spcBef>
                <a:spcPts val="0"/>
              </a:spcBef>
              <a:spcAft>
                <a:spcPts val="300"/>
              </a:spcAft>
              <a:defRPr sz="1000">
                <a:solidFill>
                  <a:schemeClr val="accent1"/>
                </a:solidFill>
              </a:defRPr>
            </a:lvl2pPr>
          </a:lstStyle>
          <a:p>
            <a:pPr lvl="0"/>
            <a:r>
              <a:rPr lang="en-US"/>
              <a:t>Click to edit Master text styles</a:t>
            </a:r>
          </a:p>
          <a:p>
            <a:pPr lvl="1"/>
            <a:r>
              <a:rPr lang="en-US"/>
              <a:t>Second level</a:t>
            </a:r>
          </a:p>
        </p:txBody>
      </p:sp>
      <p:sp>
        <p:nvSpPr>
          <p:cNvPr id="20" name="Content Placeholder 2">
            <a:extLst>
              <a:ext uri="{FF2B5EF4-FFF2-40B4-BE49-F238E27FC236}">
                <a16:creationId xmlns:a16="http://schemas.microsoft.com/office/drawing/2014/main" id="{FB84762F-7E69-40AB-9881-E0E023EC8405}"/>
              </a:ext>
            </a:extLst>
          </p:cNvPr>
          <p:cNvSpPr>
            <a:spLocks noGrp="1"/>
          </p:cNvSpPr>
          <p:nvPr>
            <p:ph idx="23"/>
          </p:nvPr>
        </p:nvSpPr>
        <p:spPr>
          <a:xfrm>
            <a:off x="483001" y="2174123"/>
            <a:ext cx="5262804" cy="285790"/>
          </a:xfrm>
        </p:spPr>
        <p:txBody>
          <a:bodyPr lIns="0" tIns="0" rIns="0" bIns="0" anchor="ctr"/>
          <a:lstStyle>
            <a:lvl1pPr>
              <a:buNone/>
              <a:defRPr sz="1200" b="0">
                <a:solidFill>
                  <a:schemeClr val="accent1"/>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136016712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185602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47332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r>
              <a:rPr lang="en-US"/>
              <a:t>Click icon to add picture</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r>
              <a:rPr lang="en-US"/>
              <a:t>Click icon to add picture</a:t>
            </a:r>
            <a:endParaRPr lang="en-US" dirty="0"/>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r>
              <a:rPr lang="en-US"/>
              <a:t>Click icon to add picture</a:t>
            </a:r>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r>
              <a:rPr lang="en-US"/>
              <a:t>Click icon to add picture</a:t>
            </a:r>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8524619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r>
              <a:rPr lang="en-US"/>
              <a:t>Click icon to add picture</a:t>
            </a:r>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r>
              <a:rPr lang="en-US"/>
              <a:t>Click icon to add picture</a:t>
            </a:r>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r>
              <a:rPr lang="en-US"/>
              <a:t>Click icon to add picture</a:t>
            </a:r>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54714304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1427556881"/>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rgbClr val="0098D9"/>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2"/>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158476944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426849116"/>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Shinmay</a:t>
                      </a:r>
                      <a:r>
                        <a:rPr lang="en-GB" sz="1100" b="0" spc="-20" dirty="0">
                          <a:solidFill>
                            <a:schemeClr val="tx1">
                              <a:lumMod val="50000"/>
                              <a:lumOff val="50000"/>
                            </a:schemeClr>
                          </a:solidFill>
                          <a:effectLst/>
                          <a:latin typeface="Arial Nova Cond" panose="020B0506020202020204" pitchFamily="34" charset="0"/>
                          <a:ea typeface="Times New Roman"/>
                        </a:rPr>
                        <a:t>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a:t>
                      </a:r>
                      <a:r>
                        <a:rPr lang="en-GB" sz="1100" b="0" spc="-20" dirty="0" err="1">
                          <a:solidFill>
                            <a:schemeClr val="tx1">
                              <a:lumMod val="50000"/>
                              <a:lumOff val="50000"/>
                            </a:schemeClr>
                          </a:solidFill>
                          <a:effectLst/>
                          <a:latin typeface="Arial Nova Cond" panose="020B0506020202020204" pitchFamily="34" charset="0"/>
                          <a:ea typeface="Times New Roman"/>
                        </a:rPr>
                        <a:t>Shangcheng</a:t>
                      </a:r>
                      <a:r>
                        <a:rPr lang="en-GB" sz="1100" b="0" spc="-20" dirty="0">
                          <a:solidFill>
                            <a:schemeClr val="tx1">
                              <a:lumMod val="50000"/>
                              <a:lumOff val="50000"/>
                            </a:schemeClr>
                          </a:solidFill>
                          <a:effectLst/>
                          <a:latin typeface="Arial Nova Cond" panose="020B0506020202020204" pitchFamily="34" charset="0"/>
                          <a:ea typeface="Times New Roman"/>
                        </a:rPr>
                        <a:t> Road</a:t>
                      </a:r>
                    </a:p>
                    <a:p>
                      <a:pPr>
                        <a:spcAft>
                          <a:spcPts val="0"/>
                        </a:spcAft>
                      </a:pPr>
                      <a:r>
                        <a:rPr lang="en-GB" sz="1100" b="0" spc="-20" dirty="0" err="1">
                          <a:solidFill>
                            <a:schemeClr val="tx1">
                              <a:lumMod val="50000"/>
                              <a:lumOff val="50000"/>
                            </a:schemeClr>
                          </a:solidFill>
                          <a:effectLst/>
                          <a:latin typeface="Arial Nova Cond" panose="020B0506020202020204" pitchFamily="34" charset="0"/>
                          <a:ea typeface="Times New Roman"/>
                        </a:rPr>
                        <a:t>Pudong</a:t>
                      </a:r>
                      <a:r>
                        <a:rPr lang="en-GB" sz="1100" b="0" spc="-20" dirty="0">
                          <a:solidFill>
                            <a:schemeClr val="tx1">
                              <a:lumMod val="50000"/>
                              <a:lumOff val="50000"/>
                            </a:schemeClr>
                          </a:solidFill>
                          <a:effectLst/>
                          <a:latin typeface="Arial Nova Cond" panose="020B0506020202020204" pitchFamily="34" charset="0"/>
                          <a:ea typeface="Times New Roman"/>
                        </a:rPr>
                        <a:t>,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rgbClr val="0098D9"/>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2"/>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206057493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t>
            </a:r>
            <a:r>
              <a:rPr lang="en-US" sz="900" dirty="0" err="1">
                <a:latin typeface="Arial Nova Cond" panose="020B0506020202020204" pitchFamily="34" charset="0"/>
              </a:rPr>
              <a:t>authorised</a:t>
            </a:r>
            <a:r>
              <a:rPr lang="en-US" sz="900" dirty="0">
                <a:latin typeface="Arial Nova Cond" panose="020B0506020202020204" pitchFamily="34" charset="0"/>
              </a:rPr>
              <a:t>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t>
            </a:r>
            <a:r>
              <a:rPr lang="en-US" sz="900" dirty="0" err="1">
                <a:latin typeface="Arial Nova Cond" panose="020B0506020202020204" pitchFamily="34" charset="0"/>
              </a:rPr>
              <a:t>authorise</a:t>
            </a:r>
            <a:r>
              <a:rPr lang="en-US" sz="900" dirty="0">
                <a:latin typeface="Arial Nova Cond" panose="020B0506020202020204" pitchFamily="34" charset="0"/>
              </a:rPr>
              <a:t>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121265245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a:t>
            </a:r>
            <a:r>
              <a:rPr lang="en-US" sz="900" dirty="0" err="1">
                <a:latin typeface="Arial Nova Cond" panose="020B0506020202020204" pitchFamily="34" charset="0"/>
              </a:rPr>
              <a:t>ie</a:t>
            </a:r>
            <a:r>
              <a:rPr lang="en-US" sz="900" dirty="0">
                <a:latin typeface="Arial Nova Cond" panose="020B0506020202020204" pitchFamily="34" charset="0"/>
              </a:rPr>
              <a:t> commissioning, submission of draft report </a:t>
            </a:r>
            <a:r>
              <a:rPr lang="en-US" sz="900" dirty="0" err="1">
                <a:latin typeface="Arial Nova Cond" panose="020B0506020202020204" pitchFamily="34" charset="0"/>
              </a:rPr>
              <a:t>etc</a:t>
            </a:r>
            <a:r>
              <a:rPr lang="en-US" sz="900" dirty="0">
                <a:latin typeface="Arial Nova Cond" panose="020B0506020202020204" pitchFamily="34" charset="0"/>
              </a:rPr>
              <a:t>,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a:t>
            </a:r>
            <a:r>
              <a:rPr lang="en-US" sz="900" dirty="0" err="1">
                <a:latin typeface="Arial Nova Cond" panose="020B0506020202020204" pitchFamily="34" charset="0"/>
              </a:rPr>
              <a:t>i</a:t>
            </a:r>
            <a:r>
              <a:rPr lang="en-US" sz="900" dirty="0">
                <a:latin typeface="Arial Nova Cond" panose="020B0506020202020204" pitchFamily="34" charset="0"/>
              </a:rPr>
              <a:t>)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141048251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20915843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rms and Conditions Page 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GB" sz="900" u="sng" dirty="0">
                <a:latin typeface="Arial Nova Cond" panose="020B0506020202020204" pitchFamily="34" charset="0"/>
              </a:rPr>
              <a:t>13. Report/Advice</a:t>
            </a:r>
            <a:endParaRPr lang="en-GB" sz="900" dirty="0">
              <a:latin typeface="Arial Nova Cond" panose="020B0506020202020204" pitchFamily="34" charset="0"/>
            </a:endParaRPr>
          </a:p>
          <a:p>
            <a:pPr algn="just"/>
            <a:r>
              <a:rPr lang="en-US" sz="900" dirty="0">
                <a:latin typeface="Arial Nova Cond" panose="020B0506020202020204" pitchFamily="34" charset="0"/>
              </a:rPr>
              <a:t>13.1  Subject to clause 1.6, any Report or Advice prepared by Drewry for the purposes of the Engagement shall become your property and you will be entitled to share the Report or Advice with (</a:t>
            </a:r>
            <a:r>
              <a:rPr lang="en-US" sz="900" dirty="0" err="1">
                <a:latin typeface="Arial Nova Cond" panose="020B0506020202020204" pitchFamily="34" charset="0"/>
              </a:rPr>
              <a:t>i</a:t>
            </a:r>
            <a:r>
              <a:rPr lang="en-US" sz="900" dirty="0">
                <a:latin typeface="Arial Nova Cond" panose="020B0506020202020204" pitchFamily="34" charset="0"/>
              </a:rPr>
              <a:t>) to your subsidiaries and shareholders for internal and private purposes, (ii) to your legal, financial and other advisers, (iii) any other third party specifically named as permitted to share the report or Advice in the Engagement Letter. For sake of clarity, distribution to potential Investors or Lenders is not permitted without the written agreement of Drewry. It is your responsibility to ensure that all parties that you share the Report or Advice with are fully aware of and will comply with the terms of this Engagement Letter.</a:t>
            </a:r>
          </a:p>
          <a:p>
            <a:pPr algn="just"/>
            <a:r>
              <a:rPr lang="en-US" sz="900" dirty="0">
                <a:latin typeface="Arial Nova Cond" panose="020B0506020202020204" pitchFamily="34" charset="0"/>
              </a:rPr>
              <a:t>13.2  Under no circumstances is the reproduction or distribution of the Report/Advice (or extracts of) permitted by you. If you wish to distribute the Report/Advice (or extracts of) to parties other than those permitted under Clause 13.1, you are required to obtain written consent from Drewry. </a:t>
            </a:r>
          </a:p>
          <a:p>
            <a:pPr algn="just"/>
            <a:r>
              <a:rPr lang="en-US" sz="900" dirty="0">
                <a:latin typeface="Arial Nova Cond" panose="020B0506020202020204" pitchFamily="34" charset="0"/>
              </a:rPr>
              <a:t>13.3  All working documents and materials which existed prior to the date of the Report and which were owned or collected by Drewry shall remain the property of Drewry. Drewry retain copyright over their proprietary data contained in the Report.</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14. Disclosure</a:t>
            </a:r>
            <a:endParaRPr lang="en-GB" sz="900" dirty="0">
              <a:latin typeface="Arial Nova Cond" panose="020B0506020202020204" pitchFamily="34" charset="0"/>
            </a:endParaRPr>
          </a:p>
          <a:p>
            <a:pPr algn="just"/>
            <a:r>
              <a:rPr lang="en-US" sz="900" dirty="0">
                <a:latin typeface="Arial Nova Cond" panose="020B0506020202020204" pitchFamily="34" charset="0"/>
              </a:rPr>
              <a:t>14.1  You are at liberty to make public that Drewry has been engaged by you and /or has provided services, however you will not disclose the details or fees of the Engagement Letter without Drewry’s prior written consent. In the event that the transaction or project to which the Engagement is related is being made public you shall name Drewry as your advisor in the publicity material.</a:t>
            </a:r>
          </a:p>
          <a:p>
            <a:pPr algn="just"/>
            <a:r>
              <a:rPr lang="en-US" sz="900" dirty="0">
                <a:latin typeface="Arial Nova Cond" panose="020B0506020202020204" pitchFamily="34" charset="0"/>
              </a:rPr>
              <a:t>14.2  You agree that Drewry may make public that you have engaged Drewry and /or Drewry has provided services to you, however Drewry will not disclose the details or fees of the Engagement Letter without your prior written consent.</a:t>
            </a:r>
          </a:p>
          <a:p>
            <a:pPr algn="just"/>
            <a:r>
              <a:rPr lang="en-US" sz="900" dirty="0">
                <a:latin typeface="Arial Nova Cond" panose="020B0506020202020204" pitchFamily="34" charset="0"/>
              </a:rPr>
              <a:t>14.3  Provided the information is not commercially sensitive you agree that Drewry may use some of the findings of the Engagement in case studies or other internal learning or marketing materials. material. Draft of such material shall be sent for your approval prior to it being used.</a:t>
            </a:r>
          </a:p>
          <a:p>
            <a:pPr algn="just"/>
            <a:endParaRPr lang="en-GB" sz="900" dirty="0">
              <a:latin typeface="Arial Nova Cond" panose="020B0506020202020204" pitchFamily="34" charset="0"/>
            </a:endParaRPr>
          </a:p>
          <a:p>
            <a:pPr algn="just"/>
            <a:r>
              <a:rPr lang="en-US" sz="900" u="sng" dirty="0">
                <a:latin typeface="Arial Nova Cond" panose="020B0506020202020204" pitchFamily="34" charset="0"/>
              </a:rPr>
              <a:t>15 Employees</a:t>
            </a:r>
          </a:p>
          <a:p>
            <a:pPr algn="just"/>
            <a:r>
              <a:rPr lang="en-US" sz="900" dirty="0">
                <a:latin typeface="Arial Nova Cond" panose="020B0506020202020204" pitchFamily="34" charset="0"/>
              </a:rPr>
              <a:t>15.1  You shall not make an offer of employment or engagement to any member of the Drewry Group, without the written consent of Drewry.</a:t>
            </a:r>
          </a:p>
          <a:p>
            <a:pPr algn="just"/>
            <a:r>
              <a:rPr lang="en-US" sz="900" dirty="0">
                <a:latin typeface="Arial Nova Cond" panose="020B0506020202020204" pitchFamily="34" charset="0"/>
              </a:rPr>
              <a:t>15.2  Drewry shall not make an offer of employment to any of your employees, without your written consent.</a:t>
            </a:r>
          </a:p>
        </p:txBody>
      </p:sp>
    </p:spTree>
    <p:extLst>
      <p:ext uri="{BB962C8B-B14F-4D97-AF65-F5344CB8AC3E}">
        <p14:creationId xmlns:p14="http://schemas.microsoft.com/office/powerpoint/2010/main" val="334250554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extBox 11">
            <a:extLst>
              <a:ext uri="{FF2B5EF4-FFF2-40B4-BE49-F238E27FC236}">
                <a16:creationId xmlns:a16="http://schemas.microsoft.com/office/drawing/2014/main" id="{B50BD43D-A2F9-449A-85F8-DBEAD54E2E32}"/>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pic>
        <p:nvPicPr>
          <p:cNvPr id="13" name="Picture 12">
            <a:extLst>
              <a:ext uri="{FF2B5EF4-FFF2-40B4-BE49-F238E27FC236}">
                <a16:creationId xmlns:a16="http://schemas.microsoft.com/office/drawing/2014/main" id="{CE49B2C8-E6AC-4A88-98E4-821BB4D9EA0A}"/>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18169546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0" y="0"/>
            <a:ext cx="12191998"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13" name="TextBox 12">
            <a:extLst>
              <a:ext uri="{FF2B5EF4-FFF2-40B4-BE49-F238E27FC236}">
                <a16:creationId xmlns:a16="http://schemas.microsoft.com/office/drawing/2014/main" id="{EB5DBC6B-2F22-4754-B5F7-595663183E1B}"/>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389690430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8"/>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20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9501CACA-AC0A-426E-A97F-890FD5F2EEED}"/>
              </a:ext>
            </a:extLst>
          </p:cNvPr>
          <p:cNvPicPr>
            <a:picLocks noChangeAspect="1"/>
          </p:cNvPicPr>
          <p:nvPr userDrawn="1"/>
        </p:nvPicPr>
        <p:blipFill>
          <a:blip r:embed="rId3"/>
          <a:stretch>
            <a:fillRect/>
          </a:stretch>
        </p:blipFill>
        <p:spPr>
          <a:xfrm>
            <a:off x="541750" y="664021"/>
            <a:ext cx="1280970" cy="469882"/>
          </a:xfrm>
          <a:prstGeom prst="rect">
            <a:avLst/>
          </a:prstGeom>
        </p:spPr>
      </p:pic>
      <p:sp>
        <p:nvSpPr>
          <p:cNvPr id="7" name="TextBox 6">
            <a:extLst>
              <a:ext uri="{FF2B5EF4-FFF2-40B4-BE49-F238E27FC236}">
                <a16:creationId xmlns:a16="http://schemas.microsoft.com/office/drawing/2014/main" id="{150ABE6B-C3A8-4418-A9C8-CBEFEF0B15B1}"/>
              </a:ext>
            </a:extLst>
          </p:cNvPr>
          <p:cNvSpPr txBox="1"/>
          <p:nvPr userDrawn="1"/>
        </p:nvSpPr>
        <p:spPr>
          <a:xfrm>
            <a:off x="545743" y="4910249"/>
            <a:ext cx="1800000"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PRIVATE &amp; CONFIDENTIAL</a:t>
            </a:r>
          </a:p>
        </p:txBody>
      </p:sp>
    </p:spTree>
    <p:extLst>
      <p:ext uri="{BB962C8B-B14F-4D97-AF65-F5344CB8AC3E}">
        <p14:creationId xmlns:p14="http://schemas.microsoft.com/office/powerpoint/2010/main" val="152603688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63FBFE-6843-4E56-98DC-76C9F23B0DA2}"/>
              </a:ext>
            </a:extLst>
          </p:cNvPr>
          <p:cNvPicPr>
            <a:picLocks noChangeAspect="1"/>
          </p:cNvPicPr>
          <p:nvPr userDrawn="1"/>
        </p:nvPicPr>
        <p:blipFill>
          <a:blip r:embed="rId2"/>
          <a:srcRect/>
          <a:stretch/>
        </p:blipFill>
        <p:spPr>
          <a:xfrm>
            <a:off x="1" y="0"/>
            <a:ext cx="12191996" cy="6857997"/>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lumMod val="85000"/>
                  </a:schemeClr>
                </a:solidFill>
              </a:defRPr>
            </a:lvl2pPr>
            <a:lvl3pPr marL="0" indent="0">
              <a:spcBef>
                <a:spcPts val="400"/>
              </a:spcBef>
              <a:buNone/>
              <a:defRPr sz="18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13" name="Picture 12">
            <a:extLst>
              <a:ext uri="{FF2B5EF4-FFF2-40B4-BE49-F238E27FC236}">
                <a16:creationId xmlns:a16="http://schemas.microsoft.com/office/drawing/2014/main" id="{C7BBF27B-60B7-49A7-9651-1C1A77ECDB2E}"/>
              </a:ext>
            </a:extLst>
          </p:cNvPr>
          <p:cNvPicPr>
            <a:picLocks noChangeAspect="1"/>
          </p:cNvPicPr>
          <p:nvPr userDrawn="1"/>
        </p:nvPicPr>
        <p:blipFill>
          <a:blip r:embed="rId3"/>
          <a:stretch>
            <a:fillRect/>
          </a:stretch>
        </p:blipFill>
        <p:spPr>
          <a:xfrm>
            <a:off x="541750" y="664021"/>
            <a:ext cx="1280970" cy="469882"/>
          </a:xfrm>
          <a:prstGeom prst="rect">
            <a:avLst/>
          </a:prstGeom>
        </p:spPr>
      </p:pic>
    </p:spTree>
    <p:extLst>
      <p:ext uri="{BB962C8B-B14F-4D97-AF65-F5344CB8AC3E}">
        <p14:creationId xmlns:p14="http://schemas.microsoft.com/office/powerpoint/2010/main" val="366538385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Title Slide 1 DSC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849A7-9F0D-447C-9D10-5E3843A6BBCD}"/>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3"/>
          <a:stretch>
            <a:fillRect/>
          </a:stretch>
        </p:blipFill>
        <p:spPr>
          <a:xfrm>
            <a:off x="545743" y="665012"/>
            <a:ext cx="1268509" cy="460424"/>
          </a:xfrm>
          <a:prstGeom prst="rect">
            <a:avLst/>
          </a:prstGeom>
        </p:spPr>
      </p:pic>
      <p:sp>
        <p:nvSpPr>
          <p:cNvPr id="10" name="Subtitle 2">
            <a:extLst>
              <a:ext uri="{FF2B5EF4-FFF2-40B4-BE49-F238E27FC236}">
                <a16:creationId xmlns:a16="http://schemas.microsoft.com/office/drawing/2014/main" id="{717CD9C8-564D-4BB0-BC51-A1336C81A85C}"/>
              </a:ext>
            </a:extLst>
          </p:cNvPr>
          <p:cNvSpPr>
            <a:spLocks noGrp="1"/>
          </p:cNvSpPr>
          <p:nvPr>
            <p:ph type="subTitle" idx="1"/>
          </p:nvPr>
        </p:nvSpPr>
        <p:spPr>
          <a:xfrm>
            <a:off x="537276" y="5566162"/>
            <a:ext cx="5580000" cy="616490"/>
          </a:xfrm>
          <a:prstGeom prst="rect">
            <a:avLst/>
          </a:prstGeom>
        </p:spPr>
        <p:txBody>
          <a:bodyPr lIns="0" tIns="0" rIns="0" bIns="0"/>
          <a:lstStyle>
            <a:lvl1pPr marL="0" indent="0" algn="l">
              <a:spcBef>
                <a:spcPts val="300"/>
              </a:spcBef>
              <a:spcAft>
                <a:spcPts val="300"/>
              </a:spcAft>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3" y="2116269"/>
            <a:ext cx="5580000" cy="1950114"/>
          </a:xfrm>
        </p:spPr>
        <p:txBody>
          <a:bodyPr/>
          <a:lstStyle>
            <a:lvl1pPr marL="0" indent="0">
              <a:spcBef>
                <a:spcPts val="400"/>
              </a:spcBef>
              <a:buNone/>
              <a:defRPr lang="en-US" sz="28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400"/>
              </a:spcBef>
              <a:buNone/>
              <a:defRPr sz="2600" spc="-50" baseline="0">
                <a:solidFill>
                  <a:schemeClr val="bg1"/>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0192514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1_Title Slide 1 DSC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0F0A0F-CBA4-44B1-938A-4A949EA98AAE}"/>
              </a:ext>
            </a:extLst>
          </p:cNvPr>
          <p:cNvPicPr>
            <a:picLocks noChangeAspect="1"/>
          </p:cNvPicPr>
          <p:nvPr userDrawn="1"/>
        </p:nvPicPr>
        <p:blipFill>
          <a:blip r:embed="rId2"/>
          <a:stretch>
            <a:fillRect/>
          </a:stretch>
        </p:blipFill>
        <p:spPr>
          <a:xfrm>
            <a:off x="554401" y="662599"/>
            <a:ext cx="1255186"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E5E9EE"/>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8000"/>
          </a:xfrm>
          <a:prstGeom prst="rect">
            <a:avLst/>
          </a:prstGeom>
        </p:spPr>
      </p:pic>
    </p:spTree>
    <p:extLst>
      <p:ext uri="{BB962C8B-B14F-4D97-AF65-F5344CB8AC3E}">
        <p14:creationId xmlns:p14="http://schemas.microsoft.com/office/powerpoint/2010/main" val="119605637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2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0"/>
            <a:ext cx="4084036" cy="6857999"/>
          </a:xfrm>
          <a:prstGeom prst="rect">
            <a:avLst/>
          </a:prstGeom>
        </p:spPr>
      </p:pic>
    </p:spTree>
    <p:extLst>
      <p:ext uri="{BB962C8B-B14F-4D97-AF65-F5344CB8AC3E}">
        <p14:creationId xmlns:p14="http://schemas.microsoft.com/office/powerpoint/2010/main" val="373593224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4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85176940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5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6" cy="6857998"/>
          </a:xfrm>
          <a:prstGeom prst="rect">
            <a:avLst/>
          </a:prstGeom>
        </p:spPr>
      </p:pic>
    </p:spTree>
    <p:extLst>
      <p:ext uri="{BB962C8B-B14F-4D97-AF65-F5344CB8AC3E}">
        <p14:creationId xmlns:p14="http://schemas.microsoft.com/office/powerpoint/2010/main" val="117121862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6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87097073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7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2"/>
            <a:ext cx="4084034" cy="6857996"/>
          </a:xfrm>
          <a:prstGeom prst="rect">
            <a:avLst/>
          </a:prstGeom>
        </p:spPr>
      </p:pic>
    </p:spTree>
    <p:extLst>
      <p:ext uri="{BB962C8B-B14F-4D97-AF65-F5344CB8AC3E}">
        <p14:creationId xmlns:p14="http://schemas.microsoft.com/office/powerpoint/2010/main" val="236537740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3_Title Slide 1 DS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78B583-AD19-4D3A-A8A4-C28628F8E408}"/>
              </a:ext>
            </a:extLst>
          </p:cNvPr>
          <p:cNvPicPr>
            <a:picLocks noChangeAspect="1"/>
          </p:cNvPicPr>
          <p:nvPr userDrawn="1"/>
        </p:nvPicPr>
        <p:blipFill>
          <a:blip r:embed="rId2"/>
          <a:stretch>
            <a:fillRect/>
          </a:stretch>
        </p:blipFill>
        <p:spPr>
          <a:xfrm>
            <a:off x="545743" y="665012"/>
            <a:ext cx="1268509" cy="460424"/>
          </a:xfrm>
          <a:prstGeom prst="rect">
            <a:avLst/>
          </a:prstGeom>
        </p:spPr>
      </p:pic>
      <p:sp>
        <p:nvSpPr>
          <p:cNvPr id="11" name="Text Placeholder 10">
            <a:extLst>
              <a:ext uri="{FF2B5EF4-FFF2-40B4-BE49-F238E27FC236}">
                <a16:creationId xmlns:a16="http://schemas.microsoft.com/office/drawing/2014/main" id="{95B8A7C5-6D5A-411C-B9E2-3D31D878AC59}"/>
              </a:ext>
            </a:extLst>
          </p:cNvPr>
          <p:cNvSpPr>
            <a:spLocks noGrp="1"/>
          </p:cNvSpPr>
          <p:nvPr>
            <p:ph type="body" sz="quarter" idx="10"/>
          </p:nvPr>
        </p:nvSpPr>
        <p:spPr>
          <a:xfrm>
            <a:off x="545742" y="4793632"/>
            <a:ext cx="7047435" cy="1296000"/>
          </a:xfrm>
        </p:spPr>
        <p:txBody>
          <a:bodyPr/>
          <a:lstStyle>
            <a:lvl1pPr marL="0" indent="0">
              <a:spcBef>
                <a:spcPts val="400"/>
              </a:spcBef>
              <a:buNone/>
              <a:defRPr lang="en-US" sz="2200" b="1" kern="1200" spc="-67" baseline="0" dirty="0" smtClean="0">
                <a:solidFill>
                  <a:schemeClr val="accent1"/>
                </a:solidFill>
                <a:latin typeface="Arial" panose="020B0604020202020204" pitchFamily="34" charset="0"/>
                <a:ea typeface="+mj-ea"/>
                <a:cs typeface="Arial" panose="020B0604020202020204" pitchFamily="34" charset="0"/>
              </a:defRPr>
            </a:lvl1pPr>
            <a:lvl2pPr marL="0" indent="0">
              <a:spcBef>
                <a:spcPts val="0"/>
              </a:spcBef>
              <a:buNone/>
              <a:defRPr sz="2200" spc="-50" baseline="0">
                <a:solidFill>
                  <a:srgbClr val="70767A"/>
                </a:solidFill>
              </a:defRPr>
            </a:lvl2pPr>
            <a:lvl3pPr marL="0" indent="0">
              <a:spcBef>
                <a:spcPts val="400"/>
              </a:spcBef>
              <a:buNone/>
              <a:defRPr sz="1800">
                <a:solidFill>
                  <a:schemeClr val="accent1"/>
                </a:solidFill>
              </a:defRPr>
            </a:lvl3pPr>
          </a:lstStyle>
          <a:p>
            <a:pPr lvl="0"/>
            <a:r>
              <a:rPr lang="en-US"/>
              <a:t>Click to edit Master text styles</a:t>
            </a:r>
          </a:p>
          <a:p>
            <a:pPr lvl="1"/>
            <a:r>
              <a:rPr lang="en-US"/>
              <a:t>Second level</a:t>
            </a:r>
          </a:p>
        </p:txBody>
      </p:sp>
      <p:sp>
        <p:nvSpPr>
          <p:cNvPr id="6" name="Freeform: Shape 5">
            <a:extLst>
              <a:ext uri="{FF2B5EF4-FFF2-40B4-BE49-F238E27FC236}">
                <a16:creationId xmlns:a16="http://schemas.microsoft.com/office/drawing/2014/main" id="{969FDBB2-8927-43BF-B79F-1E9EC2077791}"/>
              </a:ext>
            </a:extLst>
          </p:cNvPr>
          <p:cNvSpPr/>
          <p:nvPr userDrawn="1"/>
        </p:nvSpPr>
        <p:spPr>
          <a:xfrm rot="2721438">
            <a:off x="531597" y="4367333"/>
            <a:ext cx="338362" cy="262829"/>
          </a:xfrm>
          <a:custGeom>
            <a:avLst/>
            <a:gdLst>
              <a:gd name="connsiteX0" fmla="*/ 0 w 1549181"/>
              <a:gd name="connsiteY0" fmla="*/ 322849 h 1055561"/>
              <a:gd name="connsiteX1" fmla="*/ 830041 w 1549181"/>
              <a:gd name="connsiteY1" fmla="*/ 322849 h 1055561"/>
              <a:gd name="connsiteX2" fmla="*/ 506551 w 1549181"/>
              <a:gd name="connsiteY2" fmla="*/ 3369 h 1055561"/>
              <a:gd name="connsiteX3" fmla="*/ 1046686 w 1549181"/>
              <a:gd name="connsiteY3" fmla="*/ 0 h 1055561"/>
              <a:gd name="connsiteX4" fmla="*/ 1549181 w 1549181"/>
              <a:gd name="connsiteY4" fmla="*/ 496267 h 1055561"/>
              <a:gd name="connsiteX5" fmla="*/ 1000071 w 1549181"/>
              <a:gd name="connsiteY5" fmla="*/ 1052269 h 1055561"/>
              <a:gd name="connsiteX6" fmla="*/ 472237 w 1549181"/>
              <a:gd name="connsiteY6" fmla="*/ 1055561 h 1055561"/>
              <a:gd name="connsiteX7" fmla="*/ 837202 w 1549181"/>
              <a:gd name="connsiteY7" fmla="*/ 686015 h 1055561"/>
              <a:gd name="connsiteX8" fmla="*/ 0 w 1549181"/>
              <a:gd name="connsiteY8" fmla="*/ 686015 h 10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181" h="1055561">
                <a:moveTo>
                  <a:pt x="0" y="322849"/>
                </a:moveTo>
                <a:lnTo>
                  <a:pt x="830041" y="322849"/>
                </a:lnTo>
                <a:lnTo>
                  <a:pt x="506551" y="3369"/>
                </a:lnTo>
                <a:lnTo>
                  <a:pt x="1046686" y="0"/>
                </a:lnTo>
                <a:lnTo>
                  <a:pt x="1549181" y="496267"/>
                </a:lnTo>
                <a:lnTo>
                  <a:pt x="1000071" y="1052269"/>
                </a:lnTo>
                <a:lnTo>
                  <a:pt x="472237" y="1055561"/>
                </a:lnTo>
                <a:lnTo>
                  <a:pt x="837202" y="686015"/>
                </a:lnTo>
                <a:lnTo>
                  <a:pt x="0" y="686015"/>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ED580EF-AA76-458E-8DF2-ED57FD91A3EC}"/>
              </a:ext>
            </a:extLst>
          </p:cNvPr>
          <p:cNvPicPr>
            <a:picLocks noChangeAspect="1"/>
          </p:cNvPicPr>
          <p:nvPr userDrawn="1"/>
        </p:nvPicPr>
        <p:blipFill>
          <a:blip r:embed="rId3"/>
          <a:srcRect/>
          <a:stretch/>
        </p:blipFill>
        <p:spPr>
          <a:xfrm>
            <a:off x="8107963" y="1"/>
            <a:ext cx="4084035" cy="6857998"/>
          </a:xfrm>
          <a:prstGeom prst="rect">
            <a:avLst/>
          </a:prstGeom>
        </p:spPr>
      </p:pic>
    </p:spTree>
    <p:extLst>
      <p:ext uri="{BB962C8B-B14F-4D97-AF65-F5344CB8AC3E}">
        <p14:creationId xmlns:p14="http://schemas.microsoft.com/office/powerpoint/2010/main" val="326102255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pic>
        <p:nvPicPr>
          <p:cNvPr id="4" name="Picture 3">
            <a:extLst>
              <a:ext uri="{FF2B5EF4-FFF2-40B4-BE49-F238E27FC236}">
                <a16:creationId xmlns:a16="http://schemas.microsoft.com/office/drawing/2014/main" id="{4E4F67B3-D726-48E5-9495-F0E94F5C8BE1}"/>
              </a:ext>
            </a:extLst>
          </p:cNvPr>
          <p:cNvPicPr>
            <a:picLocks noChangeAspect="1"/>
          </p:cNvPicPr>
          <p:nvPr userDrawn="1"/>
        </p:nvPicPr>
        <p:blipFill>
          <a:blip r:embed="rId3"/>
          <a:stretch>
            <a:fillRect/>
          </a:stretch>
        </p:blipFill>
        <p:spPr>
          <a:xfrm>
            <a:off x="3788979" y="841976"/>
            <a:ext cx="4614042" cy="4614042"/>
          </a:xfrm>
          <a:prstGeom prst="rect">
            <a:avLst/>
          </a:prstGeom>
        </p:spPr>
      </p:pic>
      <p:sp>
        <p:nvSpPr>
          <p:cNvPr id="6" name="TextBox 5">
            <a:extLst>
              <a:ext uri="{FF2B5EF4-FFF2-40B4-BE49-F238E27FC236}">
                <a16:creationId xmlns:a16="http://schemas.microsoft.com/office/drawing/2014/main" id="{34F87C54-F53D-42A2-8AE5-D9B116E6F0B6}"/>
              </a:ext>
            </a:extLst>
          </p:cNvPr>
          <p:cNvSpPr txBox="1"/>
          <p:nvPr userDrawn="1"/>
        </p:nvSpPr>
        <p:spPr>
          <a:xfrm>
            <a:off x="3007942" y="5976044"/>
            <a:ext cx="6176114" cy="338554"/>
          </a:xfrm>
          <a:prstGeom prst="rect">
            <a:avLst/>
          </a:prstGeom>
          <a:noFill/>
        </p:spPr>
        <p:txBody>
          <a:bodyPr wrap="none" rtlCol="0">
            <a:spAutoFit/>
          </a:bodyPr>
          <a:lstStyle/>
          <a:p>
            <a:pPr algn="l"/>
            <a:r>
              <a:rPr lang="en-GB" sz="1600" dirty="0">
                <a:solidFill>
                  <a:srgbClr val="84BCE2"/>
                </a:solidFill>
              </a:rPr>
              <a:t>LONDON                 DELHI                 SINGAPORE                 SHANGHAI</a:t>
            </a:r>
          </a:p>
        </p:txBody>
      </p:sp>
    </p:spTree>
    <p:extLst>
      <p:ext uri="{BB962C8B-B14F-4D97-AF65-F5344CB8AC3E}">
        <p14:creationId xmlns:p14="http://schemas.microsoft.com/office/powerpoint/2010/main" val="426766215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1_Headline Title Open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F085E7-1F65-4506-A23C-68F121287242}"/>
              </a:ext>
            </a:extLst>
          </p:cNvPr>
          <p:cNvPicPr>
            <a:picLocks noChangeAspect="1"/>
          </p:cNvPicPr>
          <p:nvPr userDrawn="1"/>
        </p:nvPicPr>
        <p:blipFill>
          <a:blip r:embed="rId2"/>
          <a:srcRect/>
          <a:stretch/>
        </p:blipFill>
        <p:spPr>
          <a:xfrm>
            <a:off x="0" y="0"/>
            <a:ext cx="12191999" cy="6858000"/>
          </a:xfrm>
          <a:prstGeom prst="rect">
            <a:avLst/>
          </a:prstGeom>
        </p:spPr>
      </p:pic>
      <p:sp>
        <p:nvSpPr>
          <p:cNvPr id="5" name="Text Placeholder 10">
            <a:extLst>
              <a:ext uri="{FF2B5EF4-FFF2-40B4-BE49-F238E27FC236}">
                <a16:creationId xmlns:a16="http://schemas.microsoft.com/office/drawing/2014/main" id="{58315B29-E614-48EB-8106-CC5AC7562D17}"/>
              </a:ext>
            </a:extLst>
          </p:cNvPr>
          <p:cNvSpPr>
            <a:spLocks noGrp="1"/>
          </p:cNvSpPr>
          <p:nvPr>
            <p:ph type="body" sz="quarter" idx="10"/>
          </p:nvPr>
        </p:nvSpPr>
        <p:spPr>
          <a:xfrm>
            <a:off x="3279470" y="5171986"/>
            <a:ext cx="5580000" cy="1327289"/>
          </a:xfrm>
        </p:spPr>
        <p:txBody>
          <a:bodyPr/>
          <a:lstStyle>
            <a:lvl1pPr marL="0" indent="0" algn="ctr">
              <a:spcBef>
                <a:spcPts val="400"/>
              </a:spcBef>
              <a:buNone/>
              <a:defRPr lang="en-US" sz="2200" b="1" kern="1200" spc="-67" baseline="0" dirty="0" smtClean="0">
                <a:solidFill>
                  <a:schemeClr val="bg1"/>
                </a:solidFill>
                <a:latin typeface="Arial" panose="020B0604020202020204" pitchFamily="34" charset="0"/>
                <a:ea typeface="+mj-ea"/>
                <a:cs typeface="Arial" panose="020B0604020202020204" pitchFamily="34" charset="0"/>
              </a:defRPr>
            </a:lvl1pPr>
            <a:lvl2pPr marL="0" indent="0" algn="ctr">
              <a:spcBef>
                <a:spcPts val="400"/>
              </a:spcBef>
              <a:buNone/>
              <a:defRPr sz="2200" spc="-50" baseline="0">
                <a:solidFill>
                  <a:schemeClr val="accent2"/>
                </a:solidFill>
              </a:defRPr>
            </a:lvl2pPr>
            <a:lvl3pPr marL="0" indent="0" algn="ctr">
              <a:spcBef>
                <a:spcPts val="400"/>
              </a:spcBef>
              <a:buNone/>
              <a:defRPr sz="2000">
                <a:solidFill>
                  <a:schemeClr val="bg1">
                    <a:lumMod val="85000"/>
                  </a:schemeClr>
                </a:solidFill>
              </a:defRPr>
            </a:lvl3pPr>
          </a:lstStyle>
          <a:p>
            <a:pPr lvl="0"/>
            <a:r>
              <a:rPr lang="en-US"/>
              <a:t>Click to edit Master text styles</a:t>
            </a:r>
          </a:p>
          <a:p>
            <a:pPr lvl="1"/>
            <a:r>
              <a:rPr lang="en-US"/>
              <a:t>Second level</a:t>
            </a:r>
          </a:p>
          <a:p>
            <a:pPr lvl="2"/>
            <a:r>
              <a:rPr lang="en-US"/>
              <a:t>Third level</a:t>
            </a:r>
          </a:p>
        </p:txBody>
      </p:sp>
      <p:pic>
        <p:nvPicPr>
          <p:cNvPr id="3" name="Picture 2">
            <a:extLst>
              <a:ext uri="{FF2B5EF4-FFF2-40B4-BE49-F238E27FC236}">
                <a16:creationId xmlns:a16="http://schemas.microsoft.com/office/drawing/2014/main" id="{FC1F2127-ADC3-4B1C-9D5B-5B81A112C95D}"/>
              </a:ext>
            </a:extLst>
          </p:cNvPr>
          <p:cNvPicPr>
            <a:picLocks noChangeAspect="1"/>
          </p:cNvPicPr>
          <p:nvPr userDrawn="1"/>
        </p:nvPicPr>
        <p:blipFill>
          <a:blip r:embed="rId3"/>
          <a:stretch>
            <a:fillRect/>
          </a:stretch>
        </p:blipFill>
        <p:spPr>
          <a:xfrm>
            <a:off x="4296941" y="942535"/>
            <a:ext cx="3629465" cy="3629465"/>
          </a:xfrm>
          <a:prstGeom prst="rect">
            <a:avLst/>
          </a:prstGeom>
        </p:spPr>
      </p:pic>
      <p:pic>
        <p:nvPicPr>
          <p:cNvPr id="9" name="Picture 8">
            <a:extLst>
              <a:ext uri="{FF2B5EF4-FFF2-40B4-BE49-F238E27FC236}">
                <a16:creationId xmlns:a16="http://schemas.microsoft.com/office/drawing/2014/main" id="{09960725-0009-496C-A20A-EA168EE44DDE}"/>
              </a:ext>
            </a:extLst>
          </p:cNvPr>
          <p:cNvPicPr>
            <a:picLocks noChangeAspect="1"/>
          </p:cNvPicPr>
          <p:nvPr userDrawn="1"/>
        </p:nvPicPr>
        <p:blipFill>
          <a:blip r:embed="rId4"/>
          <a:stretch>
            <a:fillRect/>
          </a:stretch>
        </p:blipFill>
        <p:spPr>
          <a:xfrm>
            <a:off x="478302" y="6207903"/>
            <a:ext cx="1139483" cy="417982"/>
          </a:xfrm>
          <a:prstGeom prst="rect">
            <a:avLst/>
          </a:prstGeom>
        </p:spPr>
      </p:pic>
      <p:pic>
        <p:nvPicPr>
          <p:cNvPr id="11" name="Picture 10">
            <a:extLst>
              <a:ext uri="{FF2B5EF4-FFF2-40B4-BE49-F238E27FC236}">
                <a16:creationId xmlns:a16="http://schemas.microsoft.com/office/drawing/2014/main" id="{51C94E51-BA98-46D9-9845-24AA7CDDA0BB}"/>
              </a:ext>
            </a:extLst>
          </p:cNvPr>
          <p:cNvPicPr>
            <a:picLocks noChangeAspect="1"/>
          </p:cNvPicPr>
          <p:nvPr userDrawn="1"/>
        </p:nvPicPr>
        <p:blipFill>
          <a:blip r:embed="rId5"/>
          <a:stretch>
            <a:fillRect/>
          </a:stretch>
        </p:blipFill>
        <p:spPr>
          <a:xfrm>
            <a:off x="10072465" y="6374714"/>
            <a:ext cx="1725637" cy="203385"/>
          </a:xfrm>
          <a:prstGeom prst="rect">
            <a:avLst/>
          </a:prstGeom>
        </p:spPr>
      </p:pic>
    </p:spTree>
    <p:extLst>
      <p:ext uri="{BB962C8B-B14F-4D97-AF65-F5344CB8AC3E}">
        <p14:creationId xmlns:p14="http://schemas.microsoft.com/office/powerpoint/2010/main" val="51596256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Blank Standard Header and Sub Header">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9E031E32-192D-49AF-A95D-37D5301FC919}"/>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137820561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Standard CORP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5347232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tandard DMR Slide 4 Bullets">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0000" y="843691"/>
            <a:ext cx="11232000" cy="370632"/>
          </a:xfrm>
        </p:spPr>
        <p:txBody>
          <a:bodyPr lIns="0" tIns="0" rIns="0" bIns="0">
            <a:noAutofit/>
          </a:bodyPr>
          <a:lstStyle>
            <a:lvl1pPr marL="0" indent="0">
              <a:buNone/>
              <a:defRPr sz="2000" b="0">
                <a:solidFill>
                  <a:schemeClr val="accent2"/>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11232000" cy="4608000"/>
          </a:xfrm>
          <a:prstGeom prst="rect">
            <a:avLst/>
          </a:prstGeom>
        </p:spPr>
        <p:txBody>
          <a:bodyPr vert="horz" lIns="0" tIns="0" rIns="0" bIns="0" rtlCol="0">
            <a:noAutofit/>
          </a:bodyPr>
          <a:lstStyle>
            <a:lvl1pPr>
              <a:buClr>
                <a:schemeClr val="accent2"/>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228336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No Sub Header Standard Drewry Slide 4 Bullets">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126542"/>
            <a:ext cx="11232000" cy="4968000"/>
          </a:xfrm>
          <a:prstGeom prst="rect">
            <a:avLst/>
          </a:prstGeom>
        </p:spPr>
        <p:txBody>
          <a:bodyPr vert="horz" lIns="0" tIns="0" rIns="0" bIns="0" rtlCol="0">
            <a:noAutofit/>
          </a:bodyPr>
          <a:lstStyle>
            <a:lvl1pPr marL="0" indent="0">
              <a:buClr>
                <a:schemeClr val="accent1"/>
              </a:buClr>
              <a:buNone/>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4289561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Right hand column pale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1"/>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210057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Right hand column dark shaded call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D32016-03F5-4102-99AD-1E217AA2DDCF}"/>
              </a:ext>
            </a:extLst>
          </p:cNvPr>
          <p:cNvSpPr/>
          <p:nvPr userDrawn="1"/>
        </p:nvSpPr>
        <p:spPr>
          <a:xfrm>
            <a:off x="8462865" y="0"/>
            <a:ext cx="3729136"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7" name="Content Placeholder 2"/>
          <p:cNvSpPr>
            <a:spLocks noGrp="1"/>
          </p:cNvSpPr>
          <p:nvPr>
            <p:ph sz="half" idx="10"/>
          </p:nvPr>
        </p:nvSpPr>
        <p:spPr>
          <a:xfrm>
            <a:off x="480000" y="843691"/>
            <a:ext cx="756298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5629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2054605" y="6415456"/>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80000" y="1492300"/>
            <a:ext cx="756298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1" name="Content Placeholder 2">
            <a:extLst>
              <a:ext uri="{FF2B5EF4-FFF2-40B4-BE49-F238E27FC236}">
                <a16:creationId xmlns:a16="http://schemas.microsoft.com/office/drawing/2014/main" id="{74418F86-7F83-4480-A285-27AD00496AB0}"/>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3" name="Isosceles Triangle 12">
            <a:extLst>
              <a:ext uri="{FF2B5EF4-FFF2-40B4-BE49-F238E27FC236}">
                <a16:creationId xmlns:a16="http://schemas.microsoft.com/office/drawing/2014/main" id="{732DE54F-5CDE-4CD8-8657-14ED33F554A9}"/>
              </a:ext>
            </a:extLst>
          </p:cNvPr>
          <p:cNvSpPr/>
          <p:nvPr userDrawn="1"/>
        </p:nvSpPr>
        <p:spPr>
          <a:xfrm rot="5400000">
            <a:off x="8266920"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8878592"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pic>
        <p:nvPicPr>
          <p:cNvPr id="15" name="Picture 14">
            <a:extLst>
              <a:ext uri="{FF2B5EF4-FFF2-40B4-BE49-F238E27FC236}">
                <a16:creationId xmlns:a16="http://schemas.microsoft.com/office/drawing/2014/main" id="{54A48D0B-C8D4-4B4E-8625-840F9272159B}"/>
              </a:ext>
            </a:extLst>
          </p:cNvPr>
          <p:cNvPicPr>
            <a:picLocks noChangeAspect="1"/>
          </p:cNvPicPr>
          <p:nvPr userDrawn="1"/>
        </p:nvPicPr>
        <p:blipFill>
          <a:blip r:embed="rId2"/>
          <a:stretch>
            <a:fillRect/>
          </a:stretch>
        </p:blipFill>
        <p:spPr>
          <a:xfrm>
            <a:off x="480000" y="6265503"/>
            <a:ext cx="1052466" cy="382008"/>
          </a:xfrm>
          <a:prstGeom prst="rect">
            <a:avLst/>
          </a:prstGeom>
        </p:spPr>
      </p:pic>
      <p:cxnSp>
        <p:nvCxnSpPr>
          <p:cNvPr id="16" name="Straight Connector 15">
            <a:extLst>
              <a:ext uri="{FF2B5EF4-FFF2-40B4-BE49-F238E27FC236}">
                <a16:creationId xmlns:a16="http://schemas.microsoft.com/office/drawing/2014/main" id="{71276963-CF5C-4D8F-B7DE-569422D4B335}"/>
              </a:ext>
            </a:extLst>
          </p:cNvPr>
          <p:cNvCxnSpPr>
            <a:cxnSpLocks/>
          </p:cNvCxnSpPr>
          <p:nvPr userDrawn="1"/>
        </p:nvCxnSpPr>
        <p:spPr>
          <a:xfrm>
            <a:off x="480000" y="814044"/>
            <a:ext cx="75629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536764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Left hand callout pale shading">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44000"/>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2A48194-6C25-4022-9083-CBABE2412585}"/>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21" name="Content Placeholder 2">
            <a:extLst>
              <a:ext uri="{FF2B5EF4-FFF2-40B4-BE49-F238E27FC236}">
                <a16:creationId xmlns:a16="http://schemas.microsoft.com/office/drawing/2014/main" id="{D0447E2B-2AC9-4495-B0D9-669DD9809B2D}"/>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154480802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Left Hand Column Dark">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173703" y="843691"/>
            <a:ext cx="7554478" cy="370800"/>
          </a:xfrm>
        </p:spPr>
        <p:txBody>
          <a:bodyPr lIns="0" tIns="0" rIns="0" bIns="0">
            <a:noAutofit/>
          </a:bodyPr>
          <a:lstStyle>
            <a:lvl1pPr marL="0" indent="0">
              <a:buNone/>
              <a:defRPr sz="2000" b="0">
                <a:solidFill>
                  <a:schemeClr val="tx1">
                    <a:lumMod val="65000"/>
                    <a:lumOff val="35000"/>
                  </a:schemeClr>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173703" y="403989"/>
            <a:ext cx="755447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1506931"/>
            <a:ext cx="7554478" cy="4674413"/>
          </a:xfrm>
          <a:prstGeom prst="rect">
            <a:avLst/>
          </a:prstGeom>
        </p:spPr>
        <p:txBody>
          <a:bodyPr vert="horz" lIns="0" tIns="0" rIns="0" bIns="0" rtlCol="0">
            <a:noAutofit/>
          </a:bodyPr>
          <a:lstStyle>
            <a:lvl1pPr>
              <a:buClr>
                <a:schemeClr val="accent1"/>
              </a:buClr>
              <a:defRPr>
                <a:solidFill>
                  <a:schemeClr val="tx1">
                    <a:lumMod val="65000"/>
                    <a:lumOff val="35000"/>
                  </a:schemeClr>
                </a:solidFill>
              </a:defRPr>
            </a:lvl1pPr>
            <a:lvl2pPr marL="540000" indent="-180000">
              <a:defRPr sz="1600">
                <a:solidFill>
                  <a:schemeClr val="accent1"/>
                </a:solidFill>
              </a:defRPr>
            </a:lvl2pPr>
            <a:lvl3pPr>
              <a:defRPr sz="1600">
                <a:solidFill>
                  <a:schemeClr val="tx1">
                    <a:lumMod val="50000"/>
                    <a:lumOff val="50000"/>
                  </a:schemeClr>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Box 9">
            <a:extLst>
              <a:ext uri="{FF2B5EF4-FFF2-40B4-BE49-F238E27FC236}">
                <a16:creationId xmlns:a16="http://schemas.microsoft.com/office/drawing/2014/main" id="{762ECC08-4BC6-47B6-A246-32E8B96FF602}"/>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2" name="Rectangle 11">
            <a:extLst>
              <a:ext uri="{FF2B5EF4-FFF2-40B4-BE49-F238E27FC236}">
                <a16:creationId xmlns:a16="http://schemas.microsoft.com/office/drawing/2014/main" id="{F06279DC-CEB0-4F95-9709-547122BAF2A2}"/>
              </a:ext>
            </a:extLst>
          </p:cNvPr>
          <p:cNvSpPr/>
          <p:nvPr userDrawn="1"/>
        </p:nvSpPr>
        <p:spPr>
          <a:xfrm>
            <a:off x="0" y="0"/>
            <a:ext cx="3693703"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6" name="Picture 15">
            <a:extLst>
              <a:ext uri="{FF2B5EF4-FFF2-40B4-BE49-F238E27FC236}">
                <a16:creationId xmlns:a16="http://schemas.microsoft.com/office/drawing/2014/main" id="{C69458FA-DFC7-4B99-A72F-A06F727D7A15}"/>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17" name="Isosceles Triangle 16">
            <a:extLst>
              <a:ext uri="{FF2B5EF4-FFF2-40B4-BE49-F238E27FC236}">
                <a16:creationId xmlns:a16="http://schemas.microsoft.com/office/drawing/2014/main" id="{54EEF7E7-6D99-4620-8CD0-E1FEBC936802}"/>
              </a:ext>
            </a:extLst>
          </p:cNvPr>
          <p:cNvSpPr/>
          <p:nvPr userDrawn="1"/>
        </p:nvSpPr>
        <p:spPr>
          <a:xfrm rot="5400000">
            <a:off x="3479101" y="373223"/>
            <a:ext cx="597159" cy="33590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4" name="Content Placeholder 2">
            <a:extLst>
              <a:ext uri="{FF2B5EF4-FFF2-40B4-BE49-F238E27FC236}">
                <a16:creationId xmlns:a16="http://schemas.microsoft.com/office/drawing/2014/main" id="{545D783D-8CAF-48CE-A0AB-F8E2E6A9CCCF}"/>
              </a:ext>
            </a:extLst>
          </p:cNvPr>
          <p:cNvSpPr>
            <a:spLocks noGrp="1"/>
          </p:cNvSpPr>
          <p:nvPr>
            <p:ph sz="half" idx="15"/>
          </p:nvPr>
        </p:nvSpPr>
        <p:spPr>
          <a:xfrm>
            <a:off x="463819" y="403989"/>
            <a:ext cx="2897682" cy="5515847"/>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8" name="Content Placeholder 2">
            <a:extLst>
              <a:ext uri="{FF2B5EF4-FFF2-40B4-BE49-F238E27FC236}">
                <a16:creationId xmlns:a16="http://schemas.microsoft.com/office/drawing/2014/main" id="{AA8BE26E-5F3F-4C16-8F54-F5E6D1F79984}"/>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cxnSp>
        <p:nvCxnSpPr>
          <p:cNvPr id="19" name="Straight Connector 18">
            <a:extLst>
              <a:ext uri="{FF2B5EF4-FFF2-40B4-BE49-F238E27FC236}">
                <a16:creationId xmlns:a16="http://schemas.microsoft.com/office/drawing/2014/main" id="{26F8ACEF-639A-4A1A-9F14-2944EC5B806A}"/>
              </a:ext>
            </a:extLst>
          </p:cNvPr>
          <p:cNvCxnSpPr>
            <a:cxnSpLocks/>
          </p:cNvCxnSpPr>
          <p:nvPr userDrawn="1"/>
        </p:nvCxnSpPr>
        <p:spPr>
          <a:xfrm>
            <a:off x="4173703" y="814044"/>
            <a:ext cx="7538297"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BABDAB7-21E1-4BA3-A2AC-6B2953FB4731}"/>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Tree>
    <p:extLst>
      <p:ext uri="{BB962C8B-B14F-4D97-AF65-F5344CB8AC3E}">
        <p14:creationId xmlns:p14="http://schemas.microsoft.com/office/powerpoint/2010/main" val="107371674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Left Column Dark Header and 4 Level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66E601-6BBB-4CFD-BA22-3CB95EAF36EA}"/>
              </a:ext>
            </a:extLst>
          </p:cNvPr>
          <p:cNvSpPr/>
          <p:nvPr userDrawn="1"/>
        </p:nvSpPr>
        <p:spPr>
          <a:xfrm>
            <a:off x="0" y="0"/>
            <a:ext cx="3693703"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9" name="Picture 8">
            <a:extLst>
              <a:ext uri="{FF2B5EF4-FFF2-40B4-BE49-F238E27FC236}">
                <a16:creationId xmlns:a16="http://schemas.microsoft.com/office/drawing/2014/main" id="{111D1449-0CBA-41A3-8CFF-D9DC5FE5CB29}"/>
              </a:ext>
            </a:extLst>
          </p:cNvPr>
          <p:cNvPicPr>
            <a:picLocks noChangeAspect="1"/>
          </p:cNvPicPr>
          <p:nvPr userDrawn="1"/>
        </p:nvPicPr>
        <p:blipFill>
          <a:blip r:embed="rId2"/>
          <a:stretch>
            <a:fillRect/>
          </a:stretch>
        </p:blipFill>
        <p:spPr>
          <a:xfrm>
            <a:off x="485764" y="6263064"/>
            <a:ext cx="1030486" cy="378000"/>
          </a:xfrm>
          <a:prstGeom prst="rect">
            <a:avLst/>
          </a:prstGeom>
        </p:spPr>
      </p:pic>
      <p:sp>
        <p:nvSpPr>
          <p:cNvPr id="7" name="Content Placeholder 2"/>
          <p:cNvSpPr>
            <a:spLocks noGrp="1"/>
          </p:cNvSpPr>
          <p:nvPr>
            <p:ph sz="half" idx="10"/>
          </p:nvPr>
        </p:nvSpPr>
        <p:spPr>
          <a:xfrm>
            <a:off x="480000" y="1484986"/>
            <a:ext cx="2897682" cy="4434850"/>
          </a:xfrm>
        </p:spPr>
        <p:txBody>
          <a:bodyPr lIns="0" tIns="0" rIns="0" bIns="0">
            <a:noAutofit/>
          </a:bodyPr>
          <a:lstStyle>
            <a:lvl1pPr marL="0" indent="0">
              <a:buNone/>
              <a:defRPr sz="20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2729731" cy="432000"/>
          </a:xfrm>
          <a:prstGeom prst="rect">
            <a:avLst/>
          </a:prstGeom>
        </p:spPr>
        <p:txBody>
          <a:bodyPr vert="horz" lIns="0" tIns="0" rIns="0" bIns="0" rtlCol="0" anchor="t" anchorCtr="0">
            <a:noAutofit/>
          </a:bodyPr>
          <a:lstStyle>
            <a:lvl1pPr>
              <a:defRPr>
                <a:solidFill>
                  <a:schemeClr val="bg1"/>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4860898-5063-4F0B-BDB4-97B52D72BD73}"/>
              </a:ext>
            </a:extLst>
          </p:cNvPr>
          <p:cNvSpPr>
            <a:spLocks noGrp="1"/>
          </p:cNvSpPr>
          <p:nvPr>
            <p:ph idx="14" hasCustomPrompt="1"/>
          </p:nvPr>
        </p:nvSpPr>
        <p:spPr>
          <a:xfrm>
            <a:off x="4173703" y="6415456"/>
            <a:ext cx="4040678"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Text Placeholder 2">
            <a:extLst>
              <a:ext uri="{FF2B5EF4-FFF2-40B4-BE49-F238E27FC236}">
                <a16:creationId xmlns:a16="http://schemas.microsoft.com/office/drawing/2014/main" id="{BEE0C53A-7C12-4499-8360-F479B494A771}"/>
              </a:ext>
            </a:extLst>
          </p:cNvPr>
          <p:cNvSpPr>
            <a:spLocks noGrp="1"/>
          </p:cNvSpPr>
          <p:nvPr>
            <p:ph idx="1"/>
          </p:nvPr>
        </p:nvSpPr>
        <p:spPr>
          <a:xfrm>
            <a:off x="4173703" y="403989"/>
            <a:ext cx="7538297" cy="5707562"/>
          </a:xfrm>
          <a:prstGeom prst="rect">
            <a:avLst/>
          </a:prstGeom>
        </p:spPr>
        <p:txBody>
          <a:bodyPr vert="horz" lIns="0" tIns="0" rIns="0" bIns="0" rtlCol="0">
            <a:noAutofit/>
          </a:bodyPr>
          <a:lstStyle>
            <a:lvl1pPr marL="0" indent="0">
              <a:buClr>
                <a:schemeClr val="accent1"/>
              </a:buClr>
              <a:buNone/>
              <a:defRPr b="1"/>
            </a:lvl1pPr>
            <a:lvl2pPr marL="540000" indent="-180000">
              <a:spcAft>
                <a:spcPts val="300"/>
              </a:spcAft>
              <a:defRPr>
                <a:solidFill>
                  <a:schemeClr val="tx1">
                    <a:lumMod val="65000"/>
                    <a:lumOff val="35000"/>
                  </a:schemeClr>
                </a:solidFill>
              </a:defRPr>
            </a:lvl2pPr>
            <a:lvl3pPr>
              <a:defRPr sz="1600">
                <a:solidFill>
                  <a:schemeClr val="accent1"/>
                </a:solidFill>
              </a:defRPr>
            </a:lvl3pPr>
            <a:lvl4pPr>
              <a:defRPr>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Isosceles Triangle 1">
            <a:extLst>
              <a:ext uri="{FF2B5EF4-FFF2-40B4-BE49-F238E27FC236}">
                <a16:creationId xmlns:a16="http://schemas.microsoft.com/office/drawing/2014/main" id="{6D3E83CF-0D5B-4E85-8444-59A9FCC75F7C}"/>
              </a:ext>
            </a:extLst>
          </p:cNvPr>
          <p:cNvSpPr/>
          <p:nvPr userDrawn="1"/>
        </p:nvSpPr>
        <p:spPr>
          <a:xfrm rot="5400000">
            <a:off x="3479101" y="373223"/>
            <a:ext cx="597159" cy="33590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1" name="Content Placeholder 2">
            <a:extLst>
              <a:ext uri="{FF2B5EF4-FFF2-40B4-BE49-F238E27FC236}">
                <a16:creationId xmlns:a16="http://schemas.microsoft.com/office/drawing/2014/main" id="{860C37B7-5F71-4DF5-BCCF-0BC7C868D5A7}"/>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tx1">
                    <a:lumMod val="50000"/>
                    <a:lumOff val="50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tx1">
                  <a:lumMod val="50000"/>
                  <a:lumOff val="50000"/>
                </a:schemeClr>
              </a:solidFill>
              <a:latin typeface="HP Simplified Jpan Light" panose="020B0300000000000000" pitchFamily="34" charset="-128"/>
              <a:ea typeface="HP Simplified Jpan Light" panose="020B0300000000000000" pitchFamily="34" charset="-128"/>
            </a:endParaRPr>
          </a:p>
        </p:txBody>
      </p:sp>
      <p:sp>
        <p:nvSpPr>
          <p:cNvPr id="12" name="TextBox 11">
            <a:extLst>
              <a:ext uri="{FF2B5EF4-FFF2-40B4-BE49-F238E27FC236}">
                <a16:creationId xmlns:a16="http://schemas.microsoft.com/office/drawing/2014/main" id="{A0E5FF44-03C7-489C-A8A3-FB4739B054DB}"/>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Tree>
    <p:extLst>
      <p:ext uri="{BB962C8B-B14F-4D97-AF65-F5344CB8AC3E}">
        <p14:creationId xmlns:p14="http://schemas.microsoft.com/office/powerpoint/2010/main" val="417821777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Single Case Study">
    <p:spTree>
      <p:nvGrpSpPr>
        <p:cNvPr id="1" name=""/>
        <p:cNvGrpSpPr/>
        <p:nvPr/>
      </p:nvGrpSpPr>
      <p:grpSpPr>
        <a:xfrm>
          <a:off x="0" y="0"/>
          <a:ext cx="0" cy="0"/>
          <a:chOff x="0" y="0"/>
          <a:chExt cx="0" cy="0"/>
        </a:xfrm>
      </p:grpSpPr>
      <p:sp>
        <p:nvSpPr>
          <p:cNvPr id="7" name="Content Placeholder 2"/>
          <p:cNvSpPr>
            <a:spLocks noGrp="1"/>
          </p:cNvSpPr>
          <p:nvPr>
            <p:ph sz="half" idx="10"/>
          </p:nvPr>
        </p:nvSpPr>
        <p:spPr>
          <a:xfrm>
            <a:off x="483000" y="938674"/>
            <a:ext cx="7708588"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7708588" cy="432000"/>
          </a:xfrm>
          <a:prstGeom prst="rect">
            <a:avLst/>
          </a:prstGeom>
        </p:spPr>
        <p:txBody>
          <a:bodyPr vert="horz" lIns="0" tIns="0" rIns="36000" bIns="0" rtlCol="0" anchor="t" anchorCtr="0">
            <a:normAutofit/>
          </a:bodyPr>
          <a:lstStyle>
            <a:lvl1pPr>
              <a:defRPr>
                <a:solidFill>
                  <a:schemeClr val="accent1"/>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A937E8D2-0906-4EF9-9B48-532FC1F8A761}"/>
              </a:ext>
            </a:extLst>
          </p:cNvPr>
          <p:cNvSpPr/>
          <p:nvPr userDrawn="1"/>
        </p:nvSpPr>
        <p:spPr>
          <a:xfrm>
            <a:off x="8675827" y="0"/>
            <a:ext cx="3516174"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0" name="Isosceles Triangle 9">
            <a:extLst>
              <a:ext uri="{FF2B5EF4-FFF2-40B4-BE49-F238E27FC236}">
                <a16:creationId xmlns:a16="http://schemas.microsoft.com/office/drawing/2014/main" id="{ED86C002-07ED-40F1-89B5-84A121B98011}"/>
              </a:ext>
            </a:extLst>
          </p:cNvPr>
          <p:cNvSpPr/>
          <p:nvPr userDrawn="1"/>
        </p:nvSpPr>
        <p:spPr>
          <a:xfrm rot="5400000">
            <a:off x="8464431"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pic>
        <p:nvPicPr>
          <p:cNvPr id="11" name="Picture 10">
            <a:extLst>
              <a:ext uri="{FF2B5EF4-FFF2-40B4-BE49-F238E27FC236}">
                <a16:creationId xmlns:a16="http://schemas.microsoft.com/office/drawing/2014/main" id="{4C6455E6-F56F-45FB-9AFF-64437A31197A}"/>
              </a:ext>
            </a:extLst>
          </p:cNvPr>
          <p:cNvPicPr>
            <a:picLocks noChangeAspect="1"/>
          </p:cNvPicPr>
          <p:nvPr userDrawn="1"/>
        </p:nvPicPr>
        <p:blipFill>
          <a:blip r:embed="rId2"/>
          <a:stretch>
            <a:fillRect/>
          </a:stretch>
        </p:blipFill>
        <p:spPr>
          <a:xfrm>
            <a:off x="480000" y="6265503"/>
            <a:ext cx="1052466" cy="382008"/>
          </a:xfrm>
          <a:prstGeom prst="rect">
            <a:avLst/>
          </a:prstGeom>
        </p:spPr>
      </p:pic>
      <p:sp>
        <p:nvSpPr>
          <p:cNvPr id="12" name="TextBox 11">
            <a:extLst>
              <a:ext uri="{FF2B5EF4-FFF2-40B4-BE49-F238E27FC236}">
                <a16:creationId xmlns:a16="http://schemas.microsoft.com/office/drawing/2014/main" id="{952CB8DD-C2C7-4008-9084-23B864B941A5}"/>
              </a:ext>
            </a:extLst>
          </p:cNvPr>
          <p:cNvSpPr txBox="1"/>
          <p:nvPr userDrawn="1"/>
        </p:nvSpPr>
        <p:spPr>
          <a:xfrm>
            <a:off x="11561337" y="6435327"/>
            <a:ext cx="343364" cy="256545"/>
          </a:xfrm>
          <a:prstGeom prst="rect">
            <a:avLst/>
          </a:prstGeom>
          <a:noFill/>
        </p:spPr>
        <p:txBody>
          <a:bodyPr wrap="none" rtlCol="0">
            <a:spAutoFit/>
          </a:bodyPr>
          <a:lstStyle/>
          <a:p>
            <a:fld id="{7FFB4F82-DA44-459D-BAAF-FE4CE65E160B}" type="slidenum">
              <a:rPr lang="en-GB" sz="1067" smtClean="0">
                <a:solidFill>
                  <a:schemeClr val="bg1"/>
                </a:solidFill>
                <a:latin typeface="Arial Nova" panose="020B0504020202020204" pitchFamily="34" charset="0"/>
              </a:rPr>
              <a:pPr/>
              <a:t>‹#›</a:t>
            </a:fld>
            <a:endParaRPr lang="en-GB" sz="1067" dirty="0">
              <a:solidFill>
                <a:schemeClr val="bg1"/>
              </a:solidFill>
              <a:latin typeface="Arial Nova" panose="020B0504020202020204" pitchFamily="34" charset="0"/>
            </a:endParaRPr>
          </a:p>
        </p:txBody>
      </p:sp>
      <p:sp>
        <p:nvSpPr>
          <p:cNvPr id="13" name="Content Placeholder 2">
            <a:extLst>
              <a:ext uri="{FF2B5EF4-FFF2-40B4-BE49-F238E27FC236}">
                <a16:creationId xmlns:a16="http://schemas.microsoft.com/office/drawing/2014/main" id="{CDDB776D-9C40-4D7F-AFFC-BA044E7CD908}"/>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solidFill>
              <a:latin typeface="HP Simplified Jpan Light" panose="020B0300000000000000" pitchFamily="34" charset="-128"/>
              <a:ea typeface="HP Simplified Jpan Light" panose="020B0300000000000000" pitchFamily="34" charset="-128"/>
            </a:endParaRPr>
          </a:p>
        </p:txBody>
      </p:sp>
      <p:sp>
        <p:nvSpPr>
          <p:cNvPr id="14" name="Content Placeholder 2">
            <a:extLst>
              <a:ext uri="{FF2B5EF4-FFF2-40B4-BE49-F238E27FC236}">
                <a16:creationId xmlns:a16="http://schemas.microsoft.com/office/drawing/2014/main" id="{D42B3314-1CA9-42FF-9578-22D5C2D7F43F}"/>
              </a:ext>
            </a:extLst>
          </p:cNvPr>
          <p:cNvSpPr>
            <a:spLocks noGrp="1"/>
          </p:cNvSpPr>
          <p:nvPr>
            <p:ph idx="1"/>
          </p:nvPr>
        </p:nvSpPr>
        <p:spPr>
          <a:xfrm>
            <a:off x="483000" y="1846011"/>
            <a:ext cx="3635458"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DD8C9169-1CF4-46F5-ACAE-6898A86DEC9D}"/>
              </a:ext>
            </a:extLst>
          </p:cNvPr>
          <p:cNvSpPr>
            <a:spLocks noGrp="1"/>
          </p:cNvSpPr>
          <p:nvPr>
            <p:ph idx="11"/>
          </p:nvPr>
        </p:nvSpPr>
        <p:spPr>
          <a:xfrm>
            <a:off x="4440326" y="1846011"/>
            <a:ext cx="3751262" cy="4233056"/>
          </a:xfrm>
        </p:spPr>
        <p:txBody>
          <a:bodyPr lIns="0" tIns="0" rIns="36000" bIns="0"/>
          <a:lstStyle>
            <a:lvl1pPr marL="0" indent="0">
              <a:spcBef>
                <a:spcPts val="600"/>
              </a:spcBef>
              <a:spcAft>
                <a:spcPts val="300"/>
              </a:spcAft>
              <a:buClr>
                <a:schemeClr val="accent1"/>
              </a:buClr>
              <a:buNone/>
              <a:defRPr sz="1400">
                <a:solidFill>
                  <a:schemeClr val="accent1"/>
                </a:solidFill>
              </a:defRPr>
            </a:lvl1pPr>
            <a:lvl2pPr marL="360000" indent="-144000">
              <a:spcBef>
                <a:spcPts val="0"/>
              </a:spcBef>
              <a:spcAft>
                <a:spcPts val="300"/>
              </a:spcAft>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87E7AADD-6A76-404A-AD71-C055E57180FE}"/>
              </a:ext>
            </a:extLst>
          </p:cNvPr>
          <p:cNvCxnSpPr>
            <a:cxnSpLocks/>
          </p:cNvCxnSpPr>
          <p:nvPr userDrawn="1"/>
        </p:nvCxnSpPr>
        <p:spPr>
          <a:xfrm>
            <a:off x="480000" y="814044"/>
            <a:ext cx="7708588"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2">
            <a:extLst>
              <a:ext uri="{FF2B5EF4-FFF2-40B4-BE49-F238E27FC236}">
                <a16:creationId xmlns:a16="http://schemas.microsoft.com/office/drawing/2014/main" id="{67411110-25AD-41DD-8A9C-14F5388C38C3}"/>
              </a:ext>
            </a:extLst>
          </p:cNvPr>
          <p:cNvSpPr>
            <a:spLocks noGrp="1"/>
          </p:cNvSpPr>
          <p:nvPr>
            <p:ph sz="half" idx="15"/>
          </p:nvPr>
        </p:nvSpPr>
        <p:spPr>
          <a:xfrm>
            <a:off x="9158630" y="403989"/>
            <a:ext cx="2617644" cy="5515847"/>
          </a:xfrm>
        </p:spPr>
        <p:txBody>
          <a:bodyPr lIns="0" tIns="0" rIns="0" bIns="0">
            <a:noAutofit/>
          </a:bodyPr>
          <a:lstStyle>
            <a:lvl1pPr marL="0" indent="0">
              <a:buNone/>
              <a:defRPr sz="1800" b="0">
                <a:solidFill>
                  <a:schemeClr val="bg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153111334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tandard Header Intro Text Block 2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46011"/>
            <a:ext cx="11232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540000" indent="-144000">
              <a:spcBef>
                <a:spcPts val="0"/>
              </a:spcBef>
              <a:spcAft>
                <a:spcPts val="300"/>
              </a:spcAft>
              <a:defRPr sz="13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0" tIns="0" rIns="0" bIns="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Tree>
    <p:extLst>
      <p:ext uri="{BB962C8B-B14F-4D97-AF65-F5344CB8AC3E}">
        <p14:creationId xmlns:p14="http://schemas.microsoft.com/office/powerpoint/2010/main" val="424869320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tandard Header Intro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842726"/>
            <a:ext cx="5436000" cy="4233056"/>
          </a:xfrm>
        </p:spPr>
        <p:txBody>
          <a:bodyPr lIns="0" tIns="0" rIns="36000" bIns="0"/>
          <a:lstStyle>
            <a:lvl1pPr marL="180000" indent="-180000">
              <a:spcBef>
                <a:spcPts val="0"/>
              </a:spcBef>
              <a:spcAft>
                <a:spcPts val="300"/>
              </a:spcAft>
              <a:buClr>
                <a:schemeClr val="accent1"/>
              </a:buClr>
              <a:defRPr sz="14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6092464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Twin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2235199"/>
            <a:ext cx="5436000" cy="384386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1728619"/>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1732093"/>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372025690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Standard Header Twin Columns Small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999"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2EE2BFB-E985-4056-BF8D-2CC41B603350}"/>
              </a:ext>
            </a:extLst>
          </p:cNvPr>
          <p:cNvSpPr>
            <a:spLocks noGrp="1"/>
          </p:cNvSpPr>
          <p:nvPr>
            <p:ph idx="14" hasCustomPrompt="1"/>
          </p:nvPr>
        </p:nvSpPr>
        <p:spPr>
          <a:xfrm>
            <a:off x="2054605" y="6374818"/>
            <a:ext cx="5895600" cy="270353"/>
          </a:xfrm>
        </p:spPr>
        <p:txBody>
          <a:bodyPr lIns="72000" tIns="36000" rIns="72000" bIns="36000" anchor="ctr"/>
          <a:lstStyle>
            <a:lvl1pPr>
              <a:buNone/>
              <a:defRPr sz="1000" b="0">
                <a:solidFill>
                  <a:schemeClr val="bg1">
                    <a:lumMod val="65000"/>
                  </a:schemeClr>
                </a:solidFill>
                <a:latin typeface="HP Simplified Jpan Light" panose="020B0300000000000000" pitchFamily="34" charset="-128"/>
                <a:ea typeface="HP Simplified Jpan Light" panose="020B0300000000000000" pitchFamily="34" charset="-128"/>
              </a:defRPr>
            </a:lvl1pPr>
            <a:lvl2pPr>
              <a:defRPr sz="1467">
                <a:solidFill>
                  <a:schemeClr val="accent6"/>
                </a:solidFill>
              </a:defRPr>
            </a:lvl2pPr>
          </a:lstStyle>
          <a:p>
            <a:pPr lvl="0"/>
            <a:r>
              <a:rPr lang="en-GB" dirty="0"/>
              <a:t>Source information or footer text here</a:t>
            </a:r>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6273001" y="1481980"/>
            <a:ext cx="5436000" cy="4502053"/>
          </a:xfrm>
        </p:spPr>
        <p:txBody>
          <a:bodyPr lIns="0" tIns="0" rIns="36000" bIns="0"/>
          <a:lstStyle>
            <a:lvl1pPr marL="180000" indent="-180000">
              <a:spcBef>
                <a:spcPts val="0"/>
              </a:spcBef>
              <a:spcAft>
                <a:spcPts val="300"/>
              </a:spcAft>
              <a:buClr>
                <a:schemeClr val="accent1"/>
              </a:buClr>
              <a:defRPr sz="1200">
                <a:solidFill>
                  <a:schemeClr val="tx1">
                    <a:lumMod val="65000"/>
                    <a:lumOff val="35000"/>
                  </a:schemeClr>
                </a:solidFill>
              </a:defRPr>
            </a:lvl1pPr>
            <a:lvl2pPr marL="468000" indent="-144000">
              <a:spcBef>
                <a:spcPts val="0"/>
              </a:spcBef>
              <a:spcAft>
                <a:spcPts val="300"/>
              </a:spcAft>
              <a:defRPr sz="11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Tree>
    <p:extLst>
      <p:ext uri="{BB962C8B-B14F-4D97-AF65-F5344CB8AC3E}">
        <p14:creationId xmlns:p14="http://schemas.microsoft.com/office/powerpoint/2010/main" val="93462925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3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4305937"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1" y="1728619"/>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4305937"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1" name="Content Placeholder 2">
            <a:extLst>
              <a:ext uri="{FF2B5EF4-FFF2-40B4-BE49-F238E27FC236}">
                <a16:creationId xmlns:a16="http://schemas.microsoft.com/office/drawing/2014/main" id="{EB603DB3-FDA7-4D9E-9FDA-14CD8EA19939}"/>
              </a:ext>
            </a:extLst>
          </p:cNvPr>
          <p:cNvSpPr>
            <a:spLocks noGrp="1"/>
          </p:cNvSpPr>
          <p:nvPr>
            <p:ph idx="17"/>
          </p:nvPr>
        </p:nvSpPr>
        <p:spPr>
          <a:xfrm>
            <a:off x="8128873" y="2183994"/>
            <a:ext cx="3580126" cy="3902251"/>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A925FE0-AB69-4838-8666-CB2FE75FC6E7}"/>
              </a:ext>
            </a:extLst>
          </p:cNvPr>
          <p:cNvSpPr>
            <a:spLocks noGrp="1"/>
          </p:cNvSpPr>
          <p:nvPr>
            <p:ph idx="18"/>
          </p:nvPr>
        </p:nvSpPr>
        <p:spPr>
          <a:xfrm>
            <a:off x="8128873" y="1732093"/>
            <a:ext cx="3580125" cy="355617"/>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cxnSp>
        <p:nvCxnSpPr>
          <p:cNvPr id="13" name="Straight Connector 12">
            <a:extLst>
              <a:ext uri="{FF2B5EF4-FFF2-40B4-BE49-F238E27FC236}">
                <a16:creationId xmlns:a16="http://schemas.microsoft.com/office/drawing/2014/main" id="{EDACBC7D-1BA5-425A-85A6-990133ADD854}"/>
              </a:ext>
            </a:extLst>
          </p:cNvPr>
          <p:cNvCxnSpPr>
            <a:cxnSpLocks/>
          </p:cNvCxnSpPr>
          <p:nvPr userDrawn="1"/>
        </p:nvCxnSpPr>
        <p:spPr>
          <a:xfrm>
            <a:off x="484313"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73B2A0-189D-4ED3-B6D1-EC48FAB2682D}"/>
              </a:ext>
            </a:extLst>
          </p:cNvPr>
          <p:cNvCxnSpPr>
            <a:cxnSpLocks/>
          </p:cNvCxnSpPr>
          <p:nvPr userDrawn="1"/>
        </p:nvCxnSpPr>
        <p:spPr>
          <a:xfrm>
            <a:off x="4305937"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B3DE1B-4465-486B-9822-1D8C22965056}"/>
              </a:ext>
            </a:extLst>
          </p:cNvPr>
          <p:cNvCxnSpPr>
            <a:cxnSpLocks/>
          </p:cNvCxnSpPr>
          <p:nvPr userDrawn="1"/>
        </p:nvCxnSpPr>
        <p:spPr>
          <a:xfrm>
            <a:off x="8127561" y="2110249"/>
            <a:ext cx="3582000" cy="0"/>
          </a:xfrm>
          <a:prstGeom prst="line">
            <a:avLst/>
          </a:prstGeom>
          <a:ln w="28575">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231505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tandard Header Intro Header and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000"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7" name="Content Placeholder 2"/>
          <p:cNvSpPr>
            <a:spLocks noGrp="1"/>
          </p:cNvSpPr>
          <p:nvPr>
            <p:ph sz="half" idx="10"/>
          </p:nvPr>
        </p:nvSpPr>
        <p:spPr>
          <a:xfrm>
            <a:off x="483000" y="938674"/>
            <a:ext cx="11232000" cy="768000"/>
          </a:xfrm>
        </p:spPr>
        <p:txBody>
          <a:bodyPr lIns="0" tIns="0" rIns="0" bIns="0">
            <a:normAutofit/>
          </a:bodyPr>
          <a:lstStyle>
            <a:lvl1pPr marL="0" indent="0">
              <a:buNone/>
              <a:defRPr sz="1400" b="1">
                <a:solidFill>
                  <a:schemeClr val="accent1"/>
                </a:solidFill>
              </a:defRPr>
            </a:lvl1pPr>
            <a:lvl2pPr>
              <a:defRPr sz="1867"/>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353577" y="1853249"/>
            <a:ext cx="2614269" cy="4225817"/>
          </a:xfrm>
        </p:spPr>
        <p:txBody>
          <a:bodyPr lIns="0" tIns="0" rIns="36000" bIns="0"/>
          <a:lstStyle>
            <a:lvl1pPr marL="180000" indent="-180000">
              <a:spcBef>
                <a:spcPts val="0"/>
              </a:spcBef>
              <a:spcAft>
                <a:spcPts val="300"/>
              </a:spcAft>
              <a:buClr>
                <a:schemeClr val="accent1"/>
              </a:buClr>
              <a:defRPr lang="en-GB" sz="1300" kern="1200" dirty="0">
                <a:solidFill>
                  <a:schemeClr val="tx1">
                    <a:lumMod val="65000"/>
                    <a:lumOff val="35000"/>
                  </a:schemeClr>
                </a:solidFill>
                <a:latin typeface="Arial Nova Cond" panose="020B0506020202020204" pitchFamily="34" charset="0"/>
                <a:ea typeface="+mn-ea"/>
                <a:cs typeface="+mn-cs"/>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224154"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94731" y="1853249"/>
            <a:ext cx="2614269" cy="4225817"/>
          </a:xfrm>
        </p:spPr>
        <p:txBody>
          <a:bodyPr lIns="0" tIns="0" rIns="36000" bIns="0"/>
          <a:lstStyle>
            <a:lvl1pPr marL="180000" indent="-180000">
              <a:spcBef>
                <a:spcPts val="0"/>
              </a:spcBef>
              <a:spcAft>
                <a:spcPts val="300"/>
              </a:spcAft>
              <a:buClr>
                <a:schemeClr val="accent1"/>
              </a:buClr>
              <a:defRPr sz="1300">
                <a:solidFill>
                  <a:schemeClr val="tx1">
                    <a:lumMod val="65000"/>
                    <a:lumOff val="35000"/>
                  </a:schemeClr>
                </a:solidFill>
              </a:defRPr>
            </a:lvl1pPr>
            <a:lvl2pPr marL="468000" indent="-144000">
              <a:spcBef>
                <a:spcPts val="300"/>
              </a:spcBef>
              <a:spcAft>
                <a:spcPts val="300"/>
              </a:spcAft>
              <a:defRPr sz="1200">
                <a:solidFill>
                  <a:schemeClr val="accent1"/>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83829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eam Profile 4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935"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A814A06-5655-4FD7-B8F7-626CB7C8A543}"/>
              </a:ext>
            </a:extLst>
          </p:cNvPr>
          <p:cNvSpPr>
            <a:spLocks noGrp="1"/>
          </p:cNvSpPr>
          <p:nvPr>
            <p:ph idx="15"/>
          </p:nvPr>
        </p:nvSpPr>
        <p:spPr>
          <a:xfrm>
            <a:off x="3576436" y="2531061"/>
            <a:ext cx="2304000" cy="482804"/>
          </a:xfrm>
        </p:spPr>
        <p:txBody>
          <a:bodyPr lIns="0" tIns="0" rIns="36000" bIns="0"/>
          <a:lstStyle>
            <a:lvl1pPr marL="0" indent="0" algn="l">
              <a:spcBef>
                <a:spcPts val="0"/>
              </a:spcBef>
              <a:spcAft>
                <a:spcPts val="200"/>
              </a:spcAft>
              <a:buClr>
                <a:schemeClr val="accent1"/>
              </a:buClr>
              <a:buNone/>
              <a:defRPr lang="en-GB" sz="1300" b="1" kern="1200" dirty="0">
                <a:solidFill>
                  <a:schemeClr val="accent1"/>
                </a:solidFill>
                <a:latin typeface="Arial Nova Cond" panose="020B0506020202020204" pitchFamily="34" charset="0"/>
                <a:ea typeface="+mn-ea"/>
                <a:cs typeface="+mn-cs"/>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6A75DCC2-6186-407D-A111-20B23B02773B}"/>
              </a:ext>
            </a:extLst>
          </p:cNvPr>
          <p:cNvSpPr>
            <a:spLocks noGrp="1"/>
          </p:cNvSpPr>
          <p:nvPr>
            <p:ph idx="16"/>
          </p:nvPr>
        </p:nvSpPr>
        <p:spPr>
          <a:xfrm>
            <a:off x="63179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816E5311-CACA-468B-B32F-10E14F3CFCFF}"/>
              </a:ext>
            </a:extLst>
          </p:cNvPr>
          <p:cNvSpPr>
            <a:spLocks noGrp="1"/>
          </p:cNvSpPr>
          <p:nvPr>
            <p:ph idx="17"/>
          </p:nvPr>
        </p:nvSpPr>
        <p:spPr>
          <a:xfrm>
            <a:off x="9059437" y="2531061"/>
            <a:ext cx="2304000" cy="482804"/>
          </a:xfrm>
        </p:spPr>
        <p:txBody>
          <a:bodyPr lIns="0" tIns="0" rIns="36000" bIns="0"/>
          <a:lstStyle>
            <a:lvl1pPr marL="0" indent="0" algn="l">
              <a:spcBef>
                <a:spcPts val="0"/>
              </a:spcBef>
              <a:spcAft>
                <a:spcPts val="200"/>
              </a:spcAft>
              <a:buClr>
                <a:schemeClr val="accent1"/>
              </a:buClr>
              <a:buNone/>
              <a:defRPr sz="1300" b="1">
                <a:solidFill>
                  <a:schemeClr val="accent1"/>
                </a:solidFill>
              </a:defRPr>
            </a:lvl1pPr>
            <a:lvl2pPr marL="0" indent="0" algn="l">
              <a:spcBef>
                <a:spcPts val="0"/>
              </a:spcBef>
              <a:spcAft>
                <a:spcPts val="300"/>
              </a:spcAft>
              <a:buNone/>
              <a:defRPr sz="1300">
                <a:solidFill>
                  <a:schemeClr val="tx1">
                    <a:lumMod val="50000"/>
                    <a:lumOff val="50000"/>
                  </a:schemeClr>
                </a:solidFill>
              </a:defRPr>
            </a:lvl2pPr>
          </a:lstStyle>
          <a:p>
            <a:pPr lvl="0"/>
            <a:r>
              <a:rPr lang="en-US"/>
              <a:t>Click to edit Master text styles</a:t>
            </a:r>
          </a:p>
          <a:p>
            <a:pPr lvl="1"/>
            <a:r>
              <a:rPr lang="en-US"/>
              <a:t>Second level</a:t>
            </a:r>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837935"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1" name="Content Placeholder 2">
            <a:extLst>
              <a:ext uri="{FF2B5EF4-FFF2-40B4-BE49-F238E27FC236}">
                <a16:creationId xmlns:a16="http://schemas.microsoft.com/office/drawing/2014/main" id="{06D2AEFB-4B10-42FB-AB38-CF66708BADF4}"/>
              </a:ext>
            </a:extLst>
          </p:cNvPr>
          <p:cNvSpPr>
            <a:spLocks noGrp="1"/>
          </p:cNvSpPr>
          <p:nvPr>
            <p:ph idx="19"/>
          </p:nvPr>
        </p:nvSpPr>
        <p:spPr>
          <a:xfrm>
            <a:off x="3579436" y="3202452"/>
            <a:ext cx="2304000" cy="1501220"/>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3435E23B-BAEE-473E-9770-8A4F0372CEF2}"/>
              </a:ext>
            </a:extLst>
          </p:cNvPr>
          <p:cNvSpPr>
            <a:spLocks noGrp="1"/>
          </p:cNvSpPr>
          <p:nvPr>
            <p:ph idx="20"/>
          </p:nvPr>
        </p:nvSpPr>
        <p:spPr>
          <a:xfrm>
            <a:off x="63209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16" name="Content Placeholder 2">
            <a:extLst>
              <a:ext uri="{FF2B5EF4-FFF2-40B4-BE49-F238E27FC236}">
                <a16:creationId xmlns:a16="http://schemas.microsoft.com/office/drawing/2014/main" id="{E4785E79-48BB-4CAA-BEBA-3516D87B3FCB}"/>
              </a:ext>
            </a:extLst>
          </p:cNvPr>
          <p:cNvSpPr>
            <a:spLocks noGrp="1"/>
          </p:cNvSpPr>
          <p:nvPr>
            <p:ph idx="21"/>
          </p:nvPr>
        </p:nvSpPr>
        <p:spPr>
          <a:xfrm>
            <a:off x="9062437" y="3202452"/>
            <a:ext cx="2304000" cy="1501220"/>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1" name="Picture Placeholder 16">
            <a:extLst>
              <a:ext uri="{FF2B5EF4-FFF2-40B4-BE49-F238E27FC236}">
                <a16:creationId xmlns:a16="http://schemas.microsoft.com/office/drawing/2014/main" id="{7EE105A1-C106-4536-BB79-2FEB5824912C}"/>
              </a:ext>
            </a:extLst>
          </p:cNvPr>
          <p:cNvSpPr>
            <a:spLocks noGrp="1" noChangeAspect="1"/>
          </p:cNvSpPr>
          <p:nvPr>
            <p:ph type="pic" sz="quarter" idx="22"/>
          </p:nvPr>
        </p:nvSpPr>
        <p:spPr>
          <a:xfrm>
            <a:off x="3581614" y="1054349"/>
            <a:ext cx="1296000" cy="1296000"/>
          </a:xfrm>
        </p:spPr>
        <p:txBody>
          <a:bodyPr anchor="ctr"/>
          <a:lstStyle>
            <a:lvl1pPr marL="0" indent="0" algn="ctr">
              <a:buNone/>
              <a:defRPr/>
            </a:lvl1pPr>
          </a:lstStyle>
          <a:p>
            <a:r>
              <a:rPr lang="en-US" dirty="0"/>
              <a:t>Click icon to add picture</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839231" y="1046474"/>
            <a:ext cx="1296000" cy="1296000"/>
          </a:xfrm>
        </p:spPr>
        <p:txBody>
          <a:bodyPr anchor="ctr"/>
          <a:lstStyle>
            <a:lvl1pPr marL="0" indent="0" algn="ctr">
              <a:buNone/>
              <a:defRPr/>
            </a:lvl1pPr>
          </a:lstStyle>
          <a:p>
            <a:r>
              <a:rPr lang="en-US" dirty="0"/>
              <a:t>Click icon to add picture</a:t>
            </a:r>
          </a:p>
        </p:txBody>
      </p:sp>
      <p:sp>
        <p:nvSpPr>
          <p:cNvPr id="23" name="Picture Placeholder 16">
            <a:extLst>
              <a:ext uri="{FF2B5EF4-FFF2-40B4-BE49-F238E27FC236}">
                <a16:creationId xmlns:a16="http://schemas.microsoft.com/office/drawing/2014/main" id="{CF60752A-9896-4598-867B-3185F7B1BBAD}"/>
              </a:ext>
            </a:extLst>
          </p:cNvPr>
          <p:cNvSpPr>
            <a:spLocks noGrp="1" noChangeAspect="1"/>
          </p:cNvSpPr>
          <p:nvPr>
            <p:ph type="pic" sz="quarter" idx="24"/>
          </p:nvPr>
        </p:nvSpPr>
        <p:spPr>
          <a:xfrm>
            <a:off x="9066380" y="1054349"/>
            <a:ext cx="1296000" cy="1296000"/>
          </a:xfrm>
        </p:spPr>
        <p:txBody>
          <a:bodyPr anchor="ctr"/>
          <a:lstStyle>
            <a:lvl1pPr marL="0" indent="0" algn="ctr">
              <a:buNone/>
              <a:defRPr/>
            </a:lvl1pPr>
          </a:lstStyle>
          <a:p>
            <a:r>
              <a:rPr lang="en-US" dirty="0"/>
              <a:t>Click icon to add picture</a:t>
            </a:r>
          </a:p>
        </p:txBody>
      </p:sp>
      <p:sp>
        <p:nvSpPr>
          <p:cNvPr id="24" name="Picture Placeholder 16">
            <a:extLst>
              <a:ext uri="{FF2B5EF4-FFF2-40B4-BE49-F238E27FC236}">
                <a16:creationId xmlns:a16="http://schemas.microsoft.com/office/drawing/2014/main" id="{EE1D4FB9-CF7E-47DD-AE13-8D7B89D95443}"/>
              </a:ext>
            </a:extLst>
          </p:cNvPr>
          <p:cNvSpPr>
            <a:spLocks noGrp="1" noChangeAspect="1"/>
          </p:cNvSpPr>
          <p:nvPr>
            <p:ph type="pic" sz="quarter" idx="25"/>
          </p:nvPr>
        </p:nvSpPr>
        <p:spPr>
          <a:xfrm>
            <a:off x="6323997" y="1046474"/>
            <a:ext cx="1296000" cy="1296000"/>
          </a:xfrm>
        </p:spPr>
        <p:txBody>
          <a:bodyPr anchor="ctr"/>
          <a:lstStyle>
            <a:lvl1pPr marL="0" indent="0" algn="ctr">
              <a:buNone/>
              <a:defRPr/>
            </a:lvl1pPr>
          </a:lstStyle>
          <a:p>
            <a:r>
              <a:rPr lang="en-US" dirty="0"/>
              <a:t>Click icon to add picture</a:t>
            </a:r>
          </a:p>
        </p:txBody>
      </p:sp>
      <p:cxnSp>
        <p:nvCxnSpPr>
          <p:cNvPr id="4" name="Straight Connector 3">
            <a:extLst>
              <a:ext uri="{FF2B5EF4-FFF2-40B4-BE49-F238E27FC236}">
                <a16:creationId xmlns:a16="http://schemas.microsoft.com/office/drawing/2014/main" id="{99ADEF62-D00D-4D5E-B369-08DF73271A3A}"/>
              </a:ext>
            </a:extLst>
          </p:cNvPr>
          <p:cNvCxnSpPr>
            <a:cxnSpLocks/>
          </p:cNvCxnSpPr>
          <p:nvPr userDrawn="1"/>
        </p:nvCxnSpPr>
        <p:spPr>
          <a:xfrm>
            <a:off x="837935"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3947268-2DFF-418C-AAAB-3BE731BCCB8A}"/>
              </a:ext>
            </a:extLst>
          </p:cNvPr>
          <p:cNvCxnSpPr>
            <a:cxnSpLocks/>
          </p:cNvCxnSpPr>
          <p:nvPr userDrawn="1"/>
        </p:nvCxnSpPr>
        <p:spPr>
          <a:xfrm>
            <a:off x="3578364"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04D645F-EDA8-4C4E-B588-5619D1A6F9E7}"/>
              </a:ext>
            </a:extLst>
          </p:cNvPr>
          <p:cNvCxnSpPr>
            <a:cxnSpLocks/>
          </p:cNvCxnSpPr>
          <p:nvPr userDrawn="1"/>
        </p:nvCxnSpPr>
        <p:spPr>
          <a:xfrm>
            <a:off x="6318793" y="3065071"/>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6E806D-C6E4-48E2-8F23-ECD43B095D60}"/>
              </a:ext>
            </a:extLst>
          </p:cNvPr>
          <p:cNvCxnSpPr>
            <a:cxnSpLocks/>
          </p:cNvCxnSpPr>
          <p:nvPr userDrawn="1"/>
        </p:nvCxnSpPr>
        <p:spPr>
          <a:xfrm>
            <a:off x="9059221" y="3072387"/>
            <a:ext cx="223200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28" name="Content Placeholder 2">
            <a:extLst>
              <a:ext uri="{FF2B5EF4-FFF2-40B4-BE49-F238E27FC236}">
                <a16:creationId xmlns:a16="http://schemas.microsoft.com/office/drawing/2014/main" id="{09B295DD-1430-49AF-A29B-0983D1AEE13C}"/>
              </a:ext>
            </a:extLst>
          </p:cNvPr>
          <p:cNvSpPr>
            <a:spLocks noGrp="1"/>
          </p:cNvSpPr>
          <p:nvPr>
            <p:ph idx="26"/>
          </p:nvPr>
        </p:nvSpPr>
        <p:spPr>
          <a:xfrm>
            <a:off x="831935"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9" name="Content Placeholder 2">
            <a:extLst>
              <a:ext uri="{FF2B5EF4-FFF2-40B4-BE49-F238E27FC236}">
                <a16:creationId xmlns:a16="http://schemas.microsoft.com/office/drawing/2014/main" id="{69A5FB78-96A6-4A74-A94B-A5345A550E5D}"/>
              </a:ext>
            </a:extLst>
          </p:cNvPr>
          <p:cNvSpPr>
            <a:spLocks noGrp="1"/>
          </p:cNvSpPr>
          <p:nvPr>
            <p:ph idx="27"/>
          </p:nvPr>
        </p:nvSpPr>
        <p:spPr>
          <a:xfrm>
            <a:off x="3573436" y="4838007"/>
            <a:ext cx="2304000" cy="1328705"/>
          </a:xfrm>
        </p:spPr>
        <p:txBody>
          <a:bodyPr lIns="0" tIns="0" rIns="36000" bIns="0"/>
          <a:lstStyle>
            <a:lvl1pPr marL="0" indent="0">
              <a:spcBef>
                <a:spcPts val="0"/>
              </a:spcBef>
              <a:spcAft>
                <a:spcPts val="200"/>
              </a:spcAft>
              <a:buClr>
                <a:schemeClr val="accent1"/>
              </a:buClr>
              <a:buNone/>
              <a:defRPr lang="en-GB" sz="1200" kern="1200" dirty="0">
                <a:solidFill>
                  <a:schemeClr val="accent1"/>
                </a:solidFill>
                <a:latin typeface="Arial Nova Cond" panose="020B0506020202020204" pitchFamily="34" charset="0"/>
                <a:ea typeface="+mn-ea"/>
                <a:cs typeface="+mn-cs"/>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0" name="Content Placeholder 2">
            <a:extLst>
              <a:ext uri="{FF2B5EF4-FFF2-40B4-BE49-F238E27FC236}">
                <a16:creationId xmlns:a16="http://schemas.microsoft.com/office/drawing/2014/main" id="{5D36E328-16FE-491F-BF28-EEAF811734E4}"/>
              </a:ext>
            </a:extLst>
          </p:cNvPr>
          <p:cNvSpPr>
            <a:spLocks noGrp="1"/>
          </p:cNvSpPr>
          <p:nvPr>
            <p:ph idx="28"/>
          </p:nvPr>
        </p:nvSpPr>
        <p:spPr>
          <a:xfrm>
            <a:off x="63149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1" name="Content Placeholder 2">
            <a:extLst>
              <a:ext uri="{FF2B5EF4-FFF2-40B4-BE49-F238E27FC236}">
                <a16:creationId xmlns:a16="http://schemas.microsoft.com/office/drawing/2014/main" id="{16974658-DE7E-41AB-B1BC-1B5B5C4A6D69}"/>
              </a:ext>
            </a:extLst>
          </p:cNvPr>
          <p:cNvSpPr>
            <a:spLocks noGrp="1"/>
          </p:cNvSpPr>
          <p:nvPr>
            <p:ph idx="29"/>
          </p:nvPr>
        </p:nvSpPr>
        <p:spPr>
          <a:xfrm>
            <a:off x="9056437" y="4838007"/>
            <a:ext cx="2304000" cy="1328705"/>
          </a:xfrm>
        </p:spPr>
        <p:txBody>
          <a:bodyPr lIns="0" tIns="0" rIns="36000" bIns="0"/>
          <a:lstStyle>
            <a:lvl1pPr marL="0" indent="0">
              <a:spcBef>
                <a:spcPts val="0"/>
              </a:spcBef>
              <a:spcAft>
                <a:spcPts val="200"/>
              </a:spcAft>
              <a:buClr>
                <a:schemeClr val="accent1"/>
              </a:buClr>
              <a:buNone/>
              <a:defRPr sz="1200">
                <a:solidFill>
                  <a:schemeClr val="accent1"/>
                </a:solidFill>
              </a:defRPr>
            </a:lvl1pPr>
            <a:lvl2pPr marL="171450" indent="-171450">
              <a:spcBef>
                <a:spcPts val="0"/>
              </a:spcBef>
              <a:spcAft>
                <a:spcPts val="300"/>
              </a:spcAft>
              <a:buFont typeface="Arial" panose="020B0604020202020204" pitchFamily="34" charset="0"/>
              <a:buChar char="•"/>
              <a:defRPr sz="1000">
                <a:solidFill>
                  <a:schemeClr val="tx1">
                    <a:lumMod val="65000"/>
                    <a:lumOff val="35000"/>
                  </a:schemeClr>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8870080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Case Study Plates x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1723C4B8-3709-4077-8165-B1E7D6B4F5AF}"/>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44ED4E03-1F21-4BE1-91A4-C44C7BBD5926}"/>
              </a:ext>
            </a:extLst>
          </p:cNvPr>
          <p:cNvSpPr>
            <a:spLocks noGrp="1"/>
          </p:cNvSpPr>
          <p:nvPr>
            <p:ph idx="18"/>
          </p:nvPr>
        </p:nvSpPr>
        <p:spPr>
          <a:xfrm>
            <a:off x="3193939" y="1037663"/>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22" name="Picture Placeholder 16">
            <a:extLst>
              <a:ext uri="{FF2B5EF4-FFF2-40B4-BE49-F238E27FC236}">
                <a16:creationId xmlns:a16="http://schemas.microsoft.com/office/drawing/2014/main" id="{5C26C38F-9425-416F-816D-A1E6D1023AA7}"/>
              </a:ext>
            </a:extLst>
          </p:cNvPr>
          <p:cNvSpPr>
            <a:spLocks noGrp="1" noChangeAspect="1"/>
          </p:cNvSpPr>
          <p:nvPr>
            <p:ph type="pic" sz="quarter" idx="23"/>
          </p:nvPr>
        </p:nvSpPr>
        <p:spPr>
          <a:xfrm>
            <a:off x="480000" y="1037663"/>
            <a:ext cx="2418196" cy="1151079"/>
          </a:xfrm>
        </p:spPr>
        <p:txBody>
          <a:bodyPr anchor="ctr"/>
          <a:lstStyle>
            <a:lvl1pPr marL="0" indent="0" algn="ctr">
              <a:buNone/>
              <a:defRPr/>
            </a:lvl1pPr>
          </a:lstStyle>
          <a:p>
            <a:r>
              <a:rPr lang="en-US" dirty="0"/>
              <a:t>Click icon to add picture</a:t>
            </a:r>
          </a:p>
        </p:txBody>
      </p:sp>
      <p:sp>
        <p:nvSpPr>
          <p:cNvPr id="32" name="Content Placeholder 2">
            <a:extLst>
              <a:ext uri="{FF2B5EF4-FFF2-40B4-BE49-F238E27FC236}">
                <a16:creationId xmlns:a16="http://schemas.microsoft.com/office/drawing/2014/main" id="{BAC5A1CC-0972-442D-828C-40DA4025F291}"/>
              </a:ext>
            </a:extLst>
          </p:cNvPr>
          <p:cNvSpPr>
            <a:spLocks noGrp="1"/>
          </p:cNvSpPr>
          <p:nvPr>
            <p:ph idx="24"/>
          </p:nvPr>
        </p:nvSpPr>
        <p:spPr>
          <a:xfrm>
            <a:off x="3193939" y="233215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3" name="Picture Placeholder 16">
            <a:extLst>
              <a:ext uri="{FF2B5EF4-FFF2-40B4-BE49-F238E27FC236}">
                <a16:creationId xmlns:a16="http://schemas.microsoft.com/office/drawing/2014/main" id="{EC8C4A75-8226-4BE9-85BF-CF9A79E89186}"/>
              </a:ext>
            </a:extLst>
          </p:cNvPr>
          <p:cNvSpPr>
            <a:spLocks noGrp="1" noChangeAspect="1"/>
          </p:cNvSpPr>
          <p:nvPr>
            <p:ph type="pic" sz="quarter" idx="25"/>
          </p:nvPr>
        </p:nvSpPr>
        <p:spPr>
          <a:xfrm>
            <a:off x="480000" y="2332157"/>
            <a:ext cx="2418196" cy="1151079"/>
          </a:xfrm>
        </p:spPr>
        <p:txBody>
          <a:bodyPr anchor="ctr"/>
          <a:lstStyle>
            <a:lvl1pPr marL="0" indent="0" algn="ctr">
              <a:buNone/>
              <a:defRPr/>
            </a:lvl1pPr>
          </a:lstStyle>
          <a:p>
            <a:r>
              <a:rPr lang="en-US" dirty="0"/>
              <a:t>Click icon to add picture</a:t>
            </a:r>
          </a:p>
        </p:txBody>
      </p:sp>
      <p:sp>
        <p:nvSpPr>
          <p:cNvPr id="34" name="Content Placeholder 2">
            <a:extLst>
              <a:ext uri="{FF2B5EF4-FFF2-40B4-BE49-F238E27FC236}">
                <a16:creationId xmlns:a16="http://schemas.microsoft.com/office/drawing/2014/main" id="{2BDB3C8C-229C-4BD5-9C6F-9DA7CF7AB439}"/>
              </a:ext>
            </a:extLst>
          </p:cNvPr>
          <p:cNvSpPr>
            <a:spLocks noGrp="1"/>
          </p:cNvSpPr>
          <p:nvPr>
            <p:ph idx="26"/>
          </p:nvPr>
        </p:nvSpPr>
        <p:spPr>
          <a:xfrm>
            <a:off x="3193939" y="3626652"/>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5" name="Picture Placeholder 16">
            <a:extLst>
              <a:ext uri="{FF2B5EF4-FFF2-40B4-BE49-F238E27FC236}">
                <a16:creationId xmlns:a16="http://schemas.microsoft.com/office/drawing/2014/main" id="{D79FFF21-9937-40D0-A8F9-EF26DCF7DEC1}"/>
              </a:ext>
            </a:extLst>
          </p:cNvPr>
          <p:cNvSpPr>
            <a:spLocks noGrp="1" noChangeAspect="1"/>
          </p:cNvSpPr>
          <p:nvPr>
            <p:ph type="pic" sz="quarter" idx="27"/>
          </p:nvPr>
        </p:nvSpPr>
        <p:spPr>
          <a:xfrm>
            <a:off x="480000" y="3626652"/>
            <a:ext cx="2418196" cy="1151079"/>
          </a:xfrm>
        </p:spPr>
        <p:txBody>
          <a:bodyPr anchor="ctr"/>
          <a:lstStyle>
            <a:lvl1pPr marL="0" indent="0" algn="ctr">
              <a:buNone/>
              <a:defRPr/>
            </a:lvl1pPr>
          </a:lstStyle>
          <a:p>
            <a:r>
              <a:rPr lang="en-US" dirty="0"/>
              <a:t>Click icon to add picture</a:t>
            </a:r>
          </a:p>
        </p:txBody>
      </p:sp>
      <p:sp>
        <p:nvSpPr>
          <p:cNvPr id="36" name="Content Placeholder 2">
            <a:extLst>
              <a:ext uri="{FF2B5EF4-FFF2-40B4-BE49-F238E27FC236}">
                <a16:creationId xmlns:a16="http://schemas.microsoft.com/office/drawing/2014/main" id="{F5689216-63D7-4725-9A4E-4910C0690C3A}"/>
              </a:ext>
            </a:extLst>
          </p:cNvPr>
          <p:cNvSpPr>
            <a:spLocks noGrp="1"/>
          </p:cNvSpPr>
          <p:nvPr>
            <p:ph idx="28"/>
          </p:nvPr>
        </p:nvSpPr>
        <p:spPr>
          <a:xfrm>
            <a:off x="3193939" y="4921147"/>
            <a:ext cx="8518061" cy="1151079"/>
          </a:xfrm>
        </p:spPr>
        <p:txBody>
          <a:bodyPr lIns="0" tIns="0" rIns="36000" bIns="0"/>
          <a:lstStyle>
            <a:lvl1pPr marL="0" indent="0">
              <a:spcBef>
                <a:spcPts val="0"/>
              </a:spcBef>
              <a:spcAft>
                <a:spcPts val="200"/>
              </a:spcAft>
              <a:buClr>
                <a:schemeClr val="accent1"/>
              </a:buClr>
              <a:buNone/>
              <a:defRPr sz="1100" b="1">
                <a:solidFill>
                  <a:schemeClr val="accent1"/>
                </a:solidFill>
              </a:defRPr>
            </a:lvl1pPr>
            <a:lvl2pPr marL="0" indent="0">
              <a:spcBef>
                <a:spcPts val="0"/>
              </a:spcBef>
              <a:spcAft>
                <a:spcPts val="300"/>
              </a:spcAft>
              <a:buNone/>
              <a:defRPr sz="1000">
                <a:solidFill>
                  <a:schemeClr val="tx1">
                    <a:lumMod val="65000"/>
                    <a:lumOff val="35000"/>
                  </a:schemeClr>
                </a:solidFill>
              </a:defRPr>
            </a:lvl2pPr>
          </a:lstStyle>
          <a:p>
            <a:pPr lvl="0"/>
            <a:r>
              <a:rPr lang="en-US"/>
              <a:t>Click to edit Master text styles</a:t>
            </a:r>
          </a:p>
          <a:p>
            <a:pPr lvl="1"/>
            <a:r>
              <a:rPr lang="en-US"/>
              <a:t>Second level</a:t>
            </a:r>
          </a:p>
        </p:txBody>
      </p:sp>
      <p:sp>
        <p:nvSpPr>
          <p:cNvPr id="37" name="Picture Placeholder 16">
            <a:extLst>
              <a:ext uri="{FF2B5EF4-FFF2-40B4-BE49-F238E27FC236}">
                <a16:creationId xmlns:a16="http://schemas.microsoft.com/office/drawing/2014/main" id="{73443FA6-912F-47C4-A11F-FDFD062A6858}"/>
              </a:ext>
            </a:extLst>
          </p:cNvPr>
          <p:cNvSpPr>
            <a:spLocks noGrp="1" noChangeAspect="1"/>
          </p:cNvSpPr>
          <p:nvPr>
            <p:ph type="pic" sz="quarter" idx="29"/>
          </p:nvPr>
        </p:nvSpPr>
        <p:spPr>
          <a:xfrm>
            <a:off x="480000" y="4921147"/>
            <a:ext cx="2418196" cy="1151079"/>
          </a:xfrm>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327377096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Close Thank You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1427556881"/>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Shinmay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Shangcheng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Pudong,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rgbClr val="0098D9"/>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2"/>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2"/>
          <a:stretch>
            <a:fillRect/>
          </a:stretch>
        </p:blipFill>
        <p:spPr>
          <a:xfrm>
            <a:off x="10104575" y="319280"/>
            <a:ext cx="1268509" cy="460424"/>
          </a:xfrm>
          <a:prstGeom prst="rect">
            <a:avLst/>
          </a:prstGeom>
        </p:spPr>
      </p:pic>
      <p:sp>
        <p:nvSpPr>
          <p:cNvPr id="24" name="Isosceles Triangle 23">
            <a:extLst>
              <a:ext uri="{FF2B5EF4-FFF2-40B4-BE49-F238E27FC236}">
                <a16:creationId xmlns:a16="http://schemas.microsoft.com/office/drawing/2014/main" id="{AAE4D63E-F661-478E-86BC-5F9CDCDB7CA8}"/>
              </a:ext>
            </a:extLst>
          </p:cNvPr>
          <p:cNvSpPr/>
          <p:nvPr userDrawn="1"/>
        </p:nvSpPr>
        <p:spPr>
          <a:xfrm rot="5400000">
            <a:off x="9276418" y="401216"/>
            <a:ext cx="597159" cy="33590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bg1"/>
              </a:solidFill>
              <a:latin typeface="Arial Nova Cond" panose="020B0506020202020204" pitchFamily="34" charset="0"/>
            </a:endParaRPr>
          </a:p>
        </p:txBody>
      </p:sp>
    </p:spTree>
    <p:extLst>
      <p:ext uri="{BB962C8B-B14F-4D97-AF65-F5344CB8AC3E}">
        <p14:creationId xmlns:p14="http://schemas.microsoft.com/office/powerpoint/2010/main" val="193860794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1_Close Thank You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5FC93A-D439-4065-8D94-D4B79335DB2A}"/>
              </a:ext>
            </a:extLst>
          </p:cNvPr>
          <p:cNvPicPr>
            <a:picLocks noChangeAspect="1"/>
          </p:cNvPicPr>
          <p:nvPr userDrawn="1"/>
        </p:nvPicPr>
        <p:blipFill>
          <a:blip r:embed="rId2">
            <a:duotone>
              <a:schemeClr val="bg2">
                <a:shade val="45000"/>
                <a:satMod val="135000"/>
              </a:schemeClr>
              <a:prstClr val="white"/>
            </a:duotone>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412980-63EA-42CB-8133-13404DEDA738}"/>
              </a:ext>
            </a:extLst>
          </p:cNvPr>
          <p:cNvSpPr/>
          <p:nvPr userDrawn="1"/>
        </p:nvSpPr>
        <p:spPr>
          <a:xfrm>
            <a:off x="9480331" y="0"/>
            <a:ext cx="2711669"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2"/>
              </a:solidFill>
              <a:latin typeface="Arial Nova Cond" panose="020B0506020202020204" pitchFamily="34" charset="0"/>
            </a:endParaRPr>
          </a:p>
        </p:txBody>
      </p:sp>
      <p:sp>
        <p:nvSpPr>
          <p:cNvPr id="13" name="TextBox 12">
            <a:extLst>
              <a:ext uri="{FF2B5EF4-FFF2-40B4-BE49-F238E27FC236}">
                <a16:creationId xmlns:a16="http://schemas.microsoft.com/office/drawing/2014/main" id="{E8ADF3DE-7A9F-4167-A6B4-A75D06F5E335}"/>
              </a:ext>
            </a:extLst>
          </p:cNvPr>
          <p:cNvSpPr txBox="1"/>
          <p:nvPr userDrawn="1"/>
        </p:nvSpPr>
        <p:spPr>
          <a:xfrm>
            <a:off x="10333487" y="6370649"/>
            <a:ext cx="1082348" cy="235898"/>
          </a:xfrm>
          <a:prstGeom prst="rect">
            <a:avLst/>
          </a:prstGeom>
          <a:noFill/>
        </p:spPr>
        <p:txBody>
          <a:bodyPr wrap="none" rtlCol="0">
            <a:spAutoFit/>
          </a:bodyPr>
          <a:lstStyle/>
          <a:p>
            <a:r>
              <a:rPr lang="en-GB" sz="933" dirty="0">
                <a:solidFill>
                  <a:schemeClr val="bg1">
                    <a:lumMod val="50000"/>
                  </a:schemeClr>
                </a:solidFill>
                <a:latin typeface="HP Simplified Jpan Light" panose="020B0300000000000000" pitchFamily="34" charset="-128"/>
                <a:ea typeface="HP Simplified Jpan Light" panose="020B0300000000000000" pitchFamily="34" charset="-128"/>
              </a:rPr>
              <a:t>www.drewry.co.uk</a:t>
            </a:r>
          </a:p>
        </p:txBody>
      </p:sp>
      <p:graphicFrame>
        <p:nvGraphicFramePr>
          <p:cNvPr id="12" name="Table 11">
            <a:extLst>
              <a:ext uri="{FF2B5EF4-FFF2-40B4-BE49-F238E27FC236}">
                <a16:creationId xmlns:a16="http://schemas.microsoft.com/office/drawing/2014/main" id="{D93F0896-4377-4925-8A4D-F458C542201F}"/>
              </a:ext>
            </a:extLst>
          </p:cNvPr>
          <p:cNvGraphicFramePr>
            <a:graphicFrameLocks noGrp="1"/>
          </p:cNvGraphicFramePr>
          <p:nvPr userDrawn="1">
            <p:extLst>
              <p:ext uri="{D42A27DB-BD31-4B8C-83A1-F6EECF244321}">
                <p14:modId xmlns:p14="http://schemas.microsoft.com/office/powerpoint/2010/main" val="426849116"/>
              </p:ext>
            </p:extLst>
          </p:nvPr>
        </p:nvGraphicFramePr>
        <p:xfrm>
          <a:off x="10104575" y="1052944"/>
          <a:ext cx="1828805" cy="4821094"/>
        </p:xfrm>
        <a:graphic>
          <a:graphicData uri="http://schemas.openxmlformats.org/drawingml/2006/table">
            <a:tbl>
              <a:tblPr firstRow="1" bandRow="1">
                <a:tableStyleId>{21E4AEA4-8DFA-4A89-87EB-49C32662AFE0}</a:tableStyleId>
              </a:tblPr>
              <a:tblGrid>
                <a:gridCol w="1828805">
                  <a:extLst>
                    <a:ext uri="{9D8B030D-6E8A-4147-A177-3AD203B41FA5}">
                      <a16:colId xmlns:a16="http://schemas.microsoft.com/office/drawing/2014/main" val="20000"/>
                    </a:ext>
                  </a:extLst>
                </a:gridCol>
              </a:tblGrid>
              <a:tr h="1231485">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UK</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35-41 Folgate Street</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London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E1 6BX</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United Kingdom</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spc="-20" dirty="0">
                          <a:solidFill>
                            <a:schemeClr val="accent1"/>
                          </a:solidFill>
                          <a:effectLst/>
                          <a:latin typeface="Arial Nova Cond" panose="020B0506020202020204" pitchFamily="34" charset="0"/>
                          <a:ea typeface="Times New Roman"/>
                          <a:cs typeface="Arial"/>
                        </a:rPr>
                        <a:t>T +44 20 7538 0191</a:t>
                      </a:r>
                    </a:p>
                    <a:p>
                      <a:pPr>
                        <a:spcAft>
                          <a:spcPts val="0"/>
                        </a:spcAft>
                      </a:pPr>
                      <a:endParaRPr lang="en-GB" sz="1100" b="0" spc="-20" dirty="0">
                        <a:solidFill>
                          <a:srgbClr val="000000"/>
                        </a:solidFill>
                        <a:effectLst/>
                        <a:latin typeface="Arial Nova Cond" panose="020B0506020202020204" pitchFamily="34" charset="0"/>
                        <a:ea typeface="Times New Roman"/>
                      </a:endParaRPr>
                    </a:p>
                  </a:txBody>
                  <a:tcPr marL="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261532">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INDIA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4th Floor, Tower C</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Urban Square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Sector 62, Gurugram</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122098 India</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+91 124 497 4979</a:t>
                      </a:r>
                    </a:p>
                  </a:txBody>
                  <a:tcPr marL="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9884">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SINGAPORE</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#13-02 Tower Fifteen</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15 Hoe Chiang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Singapore 089316</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+65 6220 9890</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88193">
                <a:tc>
                  <a:txBody>
                    <a:bodyPr/>
                    <a:lstStyle/>
                    <a:p>
                      <a:pPr>
                        <a:spcAft>
                          <a:spcPts val="0"/>
                        </a:spcAft>
                      </a:pPr>
                      <a:r>
                        <a:rPr lang="en-GB" sz="1100" b="1" spc="-20" dirty="0">
                          <a:solidFill>
                            <a:schemeClr val="accent1"/>
                          </a:solidFill>
                          <a:effectLst/>
                          <a:latin typeface="Arial Nova Cond" panose="020B0506020202020204" pitchFamily="34" charset="0"/>
                          <a:ea typeface="Times New Roman"/>
                        </a:rPr>
                        <a:t>CHINA</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Unit D01, Level 10,</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Shinmay Union Square </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Tower 2, 506 Shangcheng Road</a:t>
                      </a:r>
                    </a:p>
                    <a:p>
                      <a:pPr>
                        <a:spcAft>
                          <a:spcPts val="0"/>
                        </a:spcAft>
                      </a:pPr>
                      <a:r>
                        <a:rPr lang="en-GB" sz="1100" b="0" spc="-20" dirty="0">
                          <a:solidFill>
                            <a:schemeClr val="tx1">
                              <a:lumMod val="50000"/>
                              <a:lumOff val="50000"/>
                            </a:schemeClr>
                          </a:solidFill>
                          <a:effectLst/>
                          <a:latin typeface="Arial Nova Cond" panose="020B0506020202020204" pitchFamily="34" charset="0"/>
                          <a:ea typeface="Times New Roman"/>
                        </a:rPr>
                        <a:t>Pudong, Shanghai 200120</a:t>
                      </a:r>
                    </a:p>
                    <a:p>
                      <a:pPr marL="0" marR="0" indent="0" algn="l" defTabSz="457200" rtl="0" eaLnBrk="1" fontAlgn="auto" latinLnBrk="0" hangingPunct="1">
                        <a:lnSpc>
                          <a:spcPct val="100000"/>
                        </a:lnSpc>
                        <a:spcBef>
                          <a:spcPts val="0"/>
                        </a:spcBef>
                        <a:spcAft>
                          <a:spcPts val="0"/>
                        </a:spcAft>
                        <a:buClrTx/>
                        <a:buSzTx/>
                        <a:buFontTx/>
                        <a:buNone/>
                        <a:tabLst/>
                        <a:defRPr/>
                      </a:pPr>
                      <a:r>
                        <a:rPr lang="en-GB" sz="1100" b="1" kern="1200" spc="-20" dirty="0">
                          <a:solidFill>
                            <a:schemeClr val="accent1"/>
                          </a:solidFill>
                          <a:effectLst/>
                          <a:latin typeface="Arial Nova Cond" panose="020B0506020202020204" pitchFamily="34" charset="0"/>
                          <a:ea typeface="Times New Roman"/>
                          <a:cs typeface="Arial"/>
                        </a:rPr>
                        <a:t>T +86 21 5081 0508</a:t>
                      </a:r>
                    </a:p>
                  </a:txBody>
                  <a:tcPr marL="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Title 1">
            <a:extLst>
              <a:ext uri="{FF2B5EF4-FFF2-40B4-BE49-F238E27FC236}">
                <a16:creationId xmlns:a16="http://schemas.microsoft.com/office/drawing/2014/main" id="{C021A098-C6E6-422C-BCFA-1CD11F3E6FEF}"/>
              </a:ext>
            </a:extLst>
          </p:cNvPr>
          <p:cNvSpPr>
            <a:spLocks noGrp="1"/>
          </p:cNvSpPr>
          <p:nvPr>
            <p:ph type="ctrTitle"/>
          </p:nvPr>
        </p:nvSpPr>
        <p:spPr>
          <a:xfrm>
            <a:off x="610643" y="1757244"/>
            <a:ext cx="5904000" cy="856253"/>
          </a:xfrm>
          <a:prstGeom prst="rect">
            <a:avLst/>
          </a:prstGeom>
        </p:spPr>
        <p:txBody>
          <a:bodyPr lIns="0" tIns="0" rIns="0" bIns="0" anchor="t"/>
          <a:lstStyle>
            <a:lvl1pPr>
              <a:spcBef>
                <a:spcPts val="400"/>
              </a:spcBef>
              <a:defRPr sz="2267" spc="-67" baseline="0">
                <a:solidFill>
                  <a:schemeClr val="accent1"/>
                </a:solidFill>
              </a:defRPr>
            </a:lvl1pPr>
          </a:lstStyle>
          <a:p>
            <a:r>
              <a:rPr lang="en-US"/>
              <a:t>Click to edit Master title style</a:t>
            </a:r>
            <a:endParaRPr lang="en-US" dirty="0"/>
          </a:p>
        </p:txBody>
      </p:sp>
      <p:sp>
        <p:nvSpPr>
          <p:cNvPr id="20" name="Subtitle 2">
            <a:extLst>
              <a:ext uri="{FF2B5EF4-FFF2-40B4-BE49-F238E27FC236}">
                <a16:creationId xmlns:a16="http://schemas.microsoft.com/office/drawing/2014/main" id="{B085D0D6-D756-41F4-85AF-3F61EF86B335}"/>
              </a:ext>
            </a:extLst>
          </p:cNvPr>
          <p:cNvSpPr>
            <a:spLocks noGrp="1"/>
          </p:cNvSpPr>
          <p:nvPr>
            <p:ph type="subTitle" idx="1"/>
          </p:nvPr>
        </p:nvSpPr>
        <p:spPr>
          <a:xfrm>
            <a:off x="613921" y="2613497"/>
            <a:ext cx="5904000" cy="1344683"/>
          </a:xfrm>
          <a:prstGeom prst="rect">
            <a:avLst/>
          </a:prstGeom>
        </p:spPr>
        <p:txBody>
          <a:bodyPr lIns="0" tIns="0" rIns="0" bIns="0"/>
          <a:lstStyle>
            <a:lvl1pPr marL="0" indent="0" algn="l">
              <a:spcBef>
                <a:spcPts val="40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1" name="TextBox 20">
            <a:extLst>
              <a:ext uri="{FF2B5EF4-FFF2-40B4-BE49-F238E27FC236}">
                <a16:creationId xmlns:a16="http://schemas.microsoft.com/office/drawing/2014/main" id="{769DF841-A997-4A56-B80C-C4806A13A610}"/>
              </a:ext>
            </a:extLst>
          </p:cNvPr>
          <p:cNvSpPr txBox="1"/>
          <p:nvPr userDrawn="1"/>
        </p:nvSpPr>
        <p:spPr>
          <a:xfrm>
            <a:off x="10045955" y="5989158"/>
            <a:ext cx="1644175" cy="276999"/>
          </a:xfrm>
          <a:prstGeom prst="rect">
            <a:avLst/>
          </a:prstGeom>
          <a:solidFill>
            <a:schemeClr val="accent4"/>
          </a:solidFill>
        </p:spPr>
        <p:txBody>
          <a:bodyPr wrap="square" rtlCol="0" anchor="ctr">
            <a:spAutoFit/>
          </a:bodyPr>
          <a:lstStyle/>
          <a:p>
            <a:pPr algn="ctr"/>
            <a:r>
              <a:rPr lang="en-GB" sz="1200" b="0" dirty="0">
                <a:solidFill>
                  <a:schemeClr val="accent1"/>
                </a:solidFill>
                <a:latin typeface="Arial Nova Cond" panose="020B0506020202020204" pitchFamily="34" charset="0"/>
                <a:ea typeface="Helvetica Neue" panose="02000503000000020004" pitchFamily="2"/>
                <a:cs typeface="Arial" panose="020B0604020202020204" pitchFamily="34" charset="0"/>
              </a:rPr>
              <a:t>enquiries@drewry.co.uk</a:t>
            </a:r>
          </a:p>
        </p:txBody>
      </p:sp>
      <p:sp>
        <p:nvSpPr>
          <p:cNvPr id="22" name="Content Placeholder 2">
            <a:extLst>
              <a:ext uri="{FF2B5EF4-FFF2-40B4-BE49-F238E27FC236}">
                <a16:creationId xmlns:a16="http://schemas.microsoft.com/office/drawing/2014/main" id="{ACC3288A-2210-41E5-B0D7-8E2207F5563E}"/>
              </a:ext>
            </a:extLst>
          </p:cNvPr>
          <p:cNvSpPr txBox="1">
            <a:spLocks/>
          </p:cNvSpPr>
          <p:nvPr userDrawn="1"/>
        </p:nvSpPr>
        <p:spPr>
          <a:xfrm>
            <a:off x="613921" y="6372199"/>
            <a:ext cx="5277203" cy="247098"/>
          </a:xfrm>
          <a:prstGeom prst="rect">
            <a:avLst/>
          </a:prstGeom>
        </p:spPr>
        <p:txBody>
          <a:bodyPr lIns="0" tIns="0" rIns="0" bIns="0" anchor="ct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000" b="0" i="0" kern="1200" dirty="0">
                <a:solidFill>
                  <a:srgbClr val="0098D9"/>
                </a:solidFill>
                <a:latin typeface="Arial Nova Cond" panose="020B0506020202020204" pitchFamily="34" charset="0"/>
                <a:ea typeface="ＭＳ Ｐゴシック" charset="-128"/>
                <a:cs typeface="Arial"/>
              </a:rPr>
              <a:t>Maritime Research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8B1C6D"/>
                </a:solidFill>
                <a:latin typeface="Arial Nova Cond" panose="020B0506020202020204" pitchFamily="34" charset="0"/>
                <a:ea typeface="ＭＳ Ｐゴシック" charset="-128"/>
                <a:cs typeface="Arial"/>
              </a:rPr>
              <a:t>Maritime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chemeClr val="accent2"/>
                </a:solidFill>
                <a:latin typeface="Arial Nova Cond" panose="020B0506020202020204" pitchFamily="34" charset="0"/>
                <a:ea typeface="ＭＳ Ｐゴシック" charset="-128"/>
                <a:cs typeface="Arial"/>
              </a:rPr>
              <a:t>Supply Chain Advisors  </a:t>
            </a:r>
            <a:r>
              <a:rPr lang="en-GB" sz="1000" b="0" i="0" kern="1200" dirty="0">
                <a:solidFill>
                  <a:schemeClr val="tx1">
                    <a:lumMod val="65000"/>
                    <a:lumOff val="35000"/>
                  </a:schemeClr>
                </a:solidFill>
                <a:latin typeface="Arial Nova Cond" panose="020B0506020202020204" pitchFamily="34" charset="0"/>
                <a:ea typeface="ＭＳ Ｐゴシック" charset="-128"/>
                <a:cs typeface="Arial"/>
              </a:rPr>
              <a:t>|  </a:t>
            </a:r>
            <a:r>
              <a:rPr lang="en-GB" sz="1000" b="0" i="0" kern="1200" dirty="0">
                <a:solidFill>
                  <a:srgbClr val="B10932"/>
                </a:solidFill>
                <a:latin typeface="Arial Nova Cond" panose="020B0506020202020204" pitchFamily="34" charset="0"/>
                <a:ea typeface="ＭＳ Ｐゴシック" charset="-128"/>
                <a:cs typeface="Arial"/>
              </a:rPr>
              <a:t>Maritime Financial Research</a:t>
            </a:r>
            <a:endParaRPr lang="en-GB" sz="1000" dirty="0">
              <a:solidFill>
                <a:srgbClr val="B10932"/>
              </a:solidFill>
              <a:latin typeface="Arial Nova Cond" panose="020B0506020202020204" pitchFamily="34" charset="0"/>
            </a:endParaRPr>
          </a:p>
        </p:txBody>
      </p:sp>
      <p:pic>
        <p:nvPicPr>
          <p:cNvPr id="23" name="Picture 22">
            <a:extLst>
              <a:ext uri="{FF2B5EF4-FFF2-40B4-BE49-F238E27FC236}">
                <a16:creationId xmlns:a16="http://schemas.microsoft.com/office/drawing/2014/main" id="{DE94B3E2-95FC-4312-90B2-ADCBEB64DA6A}"/>
              </a:ext>
            </a:extLst>
          </p:cNvPr>
          <p:cNvPicPr>
            <a:picLocks noChangeAspect="1"/>
          </p:cNvPicPr>
          <p:nvPr userDrawn="1"/>
        </p:nvPicPr>
        <p:blipFill>
          <a:blip r:embed="rId3"/>
          <a:stretch>
            <a:fillRect/>
          </a:stretch>
        </p:blipFill>
        <p:spPr>
          <a:xfrm>
            <a:off x="10104575" y="319280"/>
            <a:ext cx="1268509" cy="460424"/>
          </a:xfrm>
          <a:prstGeom prst="rect">
            <a:avLst/>
          </a:prstGeom>
        </p:spPr>
      </p:pic>
    </p:spTree>
    <p:extLst>
      <p:ext uri="{BB962C8B-B14F-4D97-AF65-F5344CB8AC3E}">
        <p14:creationId xmlns:p14="http://schemas.microsoft.com/office/powerpoint/2010/main" val="130231444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rms and Conditions Pag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US" sz="900" dirty="0">
                <a:latin typeface="Arial Nova Cond" panose="020B0506020202020204" pitchFamily="34" charset="0"/>
              </a:rPr>
              <a:t>These terms of engagement are supplemental to the letter of engagement/ proposal to which they are attached (such letter or proposal and these terms of engagement as may be amended in writing being herein referred to as the “Engagement Letter”) between Drewry Shipping Consultants Limited, United Kingdom/Drewry Maritime Services (Asia) Pte Ltd, Singapore /Drewry Maritime Services Pvt Ltd., India (“Drewry”) and the client named therein (“you”), and constitute a part thereof.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 Fees and Role of Drewry</a:t>
            </a:r>
            <a:endParaRPr lang="en-GB" sz="900" dirty="0">
              <a:latin typeface="Arial Nova Cond" panose="020B0506020202020204" pitchFamily="34" charset="0"/>
            </a:endParaRPr>
          </a:p>
          <a:p>
            <a:pPr algn="just"/>
            <a:r>
              <a:rPr lang="en-US" sz="900" dirty="0">
                <a:latin typeface="Arial Nova Cond" panose="020B0506020202020204" pitchFamily="34" charset="0"/>
              </a:rPr>
              <a:t>1.1  Drewry will provide the services set out in the Engagement Letter (the “Engagement”) and will not be obliged to provide any other advice or services unless the Engagement Letter shall be amended or supplemented to increase the scope of services to be provided. </a:t>
            </a:r>
          </a:p>
          <a:p>
            <a:pPr algn="just"/>
            <a:r>
              <a:rPr lang="en-US" sz="900" dirty="0">
                <a:latin typeface="Arial Nova Cond" panose="020B0506020202020204" pitchFamily="34" charset="0"/>
              </a:rPr>
              <a:t>1.2  Any additional advice or services (“Additional Services”) beyond the scope of services agreed in the Engagement Letter, shall incur an additional fee based on the number and seniority of staff required, the degree of skill and responsibility involved and the resources required to complete the Additional Services. All additional fees will be agreed with you in advance of Additional Services being commenced.</a:t>
            </a:r>
          </a:p>
          <a:p>
            <a:pPr algn="just"/>
            <a:r>
              <a:rPr lang="en-US" sz="900" dirty="0">
                <a:latin typeface="Arial Nova Cond" panose="020B0506020202020204" pitchFamily="34" charset="0"/>
              </a:rPr>
              <a:t>1.3  Unless specifically excluded in the letter of engagement/ proposal, Drewry will charge for all disbursements including travel expenses incurred during the engagement. If applicable, VAT will be charged on disbursements. </a:t>
            </a:r>
          </a:p>
          <a:p>
            <a:pPr algn="just"/>
            <a:r>
              <a:rPr lang="en-US" sz="900" dirty="0">
                <a:latin typeface="Arial Nova Cond" panose="020B0506020202020204" pitchFamily="34" charset="0"/>
              </a:rPr>
              <a:t>1.4  Drewry will not be responsible for providing advice on legal, regulatory, tax or accounting matters unless the Engagement Letter shall expressly so state. Absent such a provision, any advice rendered by Drewry may not be relied upon for such matters. </a:t>
            </a:r>
          </a:p>
          <a:p>
            <a:pPr algn="just"/>
            <a:r>
              <a:rPr lang="en-US" sz="900" dirty="0">
                <a:latin typeface="Arial Nova Cond" panose="020B0506020202020204" pitchFamily="34" charset="0"/>
              </a:rPr>
              <a:t>1.5  Drewry will not be responsible for performing due diligence for any purpose except to the extent expressly provided in the Engagement Letter. </a:t>
            </a:r>
          </a:p>
          <a:p>
            <a:pPr algn="just"/>
            <a:r>
              <a:rPr lang="en-US" sz="900" dirty="0">
                <a:latin typeface="Arial Nova Cond" panose="020B0506020202020204" pitchFamily="34" charset="0"/>
              </a:rPr>
              <a:t>1.6  Any advice/report rendered by Drewry, unless otherwise expressly agreed by Drewry in writing, is provided to you solely for your benefit and may not be relied on by you other than for the purposes of the Engagement and may not be disclosed by you to any third party (other than as per clause 13.1). </a:t>
            </a:r>
          </a:p>
          <a:p>
            <a:pPr algn="just"/>
            <a:r>
              <a:rPr lang="en-US" sz="900" dirty="0">
                <a:latin typeface="Arial Nova Cond" panose="020B0506020202020204" pitchFamily="34" charset="0"/>
              </a:rPr>
              <a:t>1.7  Drewry disclaims all liability for any consequence whatsoever should any third party use or rely on any advice rendered by Drewry under the Engagement.</a:t>
            </a:r>
            <a:endParaRPr lang="en-GB" sz="900" dirty="0">
              <a:solidFill>
                <a:schemeClr val="accent1"/>
              </a:solidFill>
            </a:endParaRP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3831818"/>
          </a:xfrm>
          <a:prstGeom prst="rect">
            <a:avLst/>
          </a:prstGeom>
          <a:noFill/>
        </p:spPr>
        <p:txBody>
          <a:bodyPr wrap="square" lIns="0" rtlCol="0">
            <a:spAutoFit/>
          </a:bodyPr>
          <a:lstStyle/>
          <a:p>
            <a:pPr algn="just"/>
            <a:r>
              <a:rPr lang="en-GB" sz="900" u="sng" dirty="0">
                <a:latin typeface="Arial Nova Cond" panose="020B0506020202020204" pitchFamily="34" charset="0"/>
              </a:rPr>
              <a:t>2. Authority and Information</a:t>
            </a:r>
            <a:endParaRPr lang="en-GB" sz="900" dirty="0">
              <a:latin typeface="Arial Nova Cond" panose="020B0506020202020204" pitchFamily="34" charset="0"/>
            </a:endParaRPr>
          </a:p>
          <a:p>
            <a:pPr algn="just"/>
            <a:r>
              <a:rPr lang="en-US" sz="900" dirty="0">
                <a:latin typeface="Arial Nova Cond" panose="020B0506020202020204" pitchFamily="34" charset="0"/>
              </a:rPr>
              <a:t>2.1  Drewry is entitled to assume that your instructions regarding the Engagement have been properly authorised by you if they are given by any of your directors or senior executives or by any of the individuals referred to in the Engagement Letter. </a:t>
            </a:r>
          </a:p>
          <a:p>
            <a:pPr algn="just"/>
            <a:r>
              <a:rPr lang="en-US" sz="900" dirty="0">
                <a:latin typeface="Arial Nova Cond" panose="020B0506020202020204" pitchFamily="34" charset="0"/>
              </a:rPr>
              <a:t>2.2  You hereby authorise Drewry to carry out such steps as it considers necessary to complete the Engagement, including acting through affiliates, associates, agents and subcontractors. </a:t>
            </a:r>
          </a:p>
          <a:p>
            <a:pPr algn="just"/>
            <a:r>
              <a:rPr lang="en-US" sz="900" dirty="0">
                <a:latin typeface="Arial Nova Cond" panose="020B0506020202020204" pitchFamily="34" charset="0"/>
              </a:rPr>
              <a:t>2.3  You understand and agree that Drewry, in performing the Engagement, will use and rely upon information provided by you as well as publicly available information and that Drewry does not assume responsibility for independent verification of any information, whether publicly available or otherwise furnished to it by you. Accordingly, Drewry shall be entitled to assume and rely upon the accuracy, fairness and completeness of all such information.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3. Disclosure of Other Interests</a:t>
            </a:r>
            <a:endParaRPr lang="en-GB" sz="900" dirty="0">
              <a:latin typeface="Arial Nova Cond" panose="020B0506020202020204" pitchFamily="34" charset="0"/>
            </a:endParaRPr>
          </a:p>
          <a:p>
            <a:pPr algn="just"/>
            <a:r>
              <a:rPr lang="en-US" sz="900" dirty="0">
                <a:latin typeface="Arial Nova Cond" panose="020B0506020202020204" pitchFamily="34" charset="0"/>
              </a:rPr>
              <a:t>3.1 Drewry shall, where known by the individuals assigned to the Engagement, disclose to you before commencement of the Engagement where Drewry Group may have material interests, relationships and/or arrangements that give rise to conflicts or interests that are material to the Engagement. </a:t>
            </a:r>
          </a:p>
          <a:p>
            <a:pPr algn="just"/>
            <a:r>
              <a:rPr lang="en-US" sz="900" dirty="0">
                <a:latin typeface="Arial Nova Cond" panose="020B0506020202020204" pitchFamily="34" charset="0"/>
              </a:rPr>
              <a:t>3.2  Drewry and/or its subsidiaries or affiliates and/or a respective officers, employees, representatives, associates , agents or subcontractors (together "the Drewry Group") or another client of the Drewry Group may have interests, relationships and/or arrangements that give rise to conflicts or interests that are otherwise material in relation to the Engagement ("Other Interests"). However, the individuals assigned to the Engagement by Drewry may be unaware of (due, for example, to Chinese walls), and in any event are required to disregard, any Other Interests. You agree that Drewry may act for you despite Other Interests, and that any profit or remuneration from Other Interests may be retained by the Drewry Group without obligation to you. </a:t>
            </a:r>
          </a:p>
          <a:p>
            <a:pPr algn="just"/>
            <a:r>
              <a:rPr lang="en-US" sz="900" dirty="0">
                <a:latin typeface="Arial Nova Cond" panose="020B0506020202020204" pitchFamily="34" charset="0"/>
              </a:rPr>
              <a:t>3.3  You agree that Drewry does not have a duty to disclose to you any matter that may affect the Engagement and that may come to the notice of any member of the Drewry Group, including Drewry, in the course of such member’s business unless such matter comes to the attention of the individuals assigned to the Engagement and unless the disclosure of such matter to you would not constitute a breach of duty owed to other persons. </a:t>
            </a:r>
          </a:p>
        </p:txBody>
      </p:sp>
    </p:spTree>
    <p:extLst>
      <p:ext uri="{BB962C8B-B14F-4D97-AF65-F5344CB8AC3E}">
        <p14:creationId xmlns:p14="http://schemas.microsoft.com/office/powerpoint/2010/main" val="271442370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rms and Conditions Page 2">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3693319"/>
          </a:xfrm>
          <a:prstGeom prst="rect">
            <a:avLst/>
          </a:prstGeom>
          <a:noFill/>
        </p:spPr>
        <p:txBody>
          <a:bodyPr wrap="square" lIns="0" rtlCol="0">
            <a:spAutoFit/>
          </a:bodyPr>
          <a:lstStyle/>
          <a:p>
            <a:pPr algn="just"/>
            <a:r>
              <a:rPr lang="en-GB" sz="900" u="sng" dirty="0">
                <a:latin typeface="Arial Nova Cond" panose="020B0506020202020204" pitchFamily="34" charset="0"/>
              </a:rPr>
              <a:t>4. Limitations of Liability; Third Party Claims; Disclaimer</a:t>
            </a:r>
            <a:endParaRPr lang="en-GB" sz="900" dirty="0">
              <a:latin typeface="Arial Nova Cond" panose="020B0506020202020204" pitchFamily="34" charset="0"/>
            </a:endParaRPr>
          </a:p>
          <a:p>
            <a:pPr algn="just"/>
            <a:r>
              <a:rPr lang="en-US" sz="900" dirty="0">
                <a:latin typeface="Arial Nova Cond" panose="020B0506020202020204" pitchFamily="34" charset="0"/>
              </a:rPr>
              <a:t>4.1  Neither Drewry nor any other member of the Drewry Group (each an “Indemnitee”) shall have any liability to you on account of the Engagement unless such liability shall have been the result of fraud, gross negligence or willful misconduct on the part of such Indemnitee.</a:t>
            </a:r>
          </a:p>
          <a:p>
            <a:pPr algn="just"/>
            <a:r>
              <a:rPr lang="en-US" sz="900" dirty="0">
                <a:latin typeface="Arial Nova Cond" panose="020B0506020202020204" pitchFamily="34" charset="0"/>
              </a:rPr>
              <a:t>4.2  </a:t>
            </a:r>
            <a:r>
              <a:rPr lang="en-GB" sz="900" dirty="0">
                <a:latin typeface="Arial Nova Cond" panose="020B0506020202020204" pitchFamily="34" charset="0"/>
              </a:rPr>
              <a:t>Notwithstanding the foregoing, UNDER NO CIRCUMSTANCES SHALL THE AGGREGATE DAMAGES PAYABLE BY THE INDEMNITEES FOR ANY CLAIM BY YOU OF WHATEVER NATURE ARISING IN CONNECTION WITH OR OTHERWISE RELATING TO THE ENGAGEMENT EXCEED THE AMOUNT OF THE FEE ACTUALLY PAID FOR THE ENGAGEMENT AS SPECIFIED IN THE ENGAGEMENT LETTER AND NO ACTION, REGARDLESS OF FORM, ARISING FROM OR PERTAINING TO THE ENGAGEMENT MAY BE BROUGHT BY YOU MORE THAN ONE (1) YEAR AFTER THAT ACTION HAS ACCRUED.</a:t>
            </a:r>
            <a:endParaRPr lang="en-US" sz="900" dirty="0">
              <a:latin typeface="Arial Nova Cond" panose="020B0506020202020204" pitchFamily="34" charset="0"/>
            </a:endParaRPr>
          </a:p>
          <a:p>
            <a:pPr algn="just"/>
            <a:r>
              <a:rPr lang="en-GB" sz="900" dirty="0">
                <a:latin typeface="Arial Nova Cond" panose="020B0506020202020204" pitchFamily="34" charset="0"/>
              </a:rPr>
              <a:t>4.3  UNDER NO CIRCUMSTANCES SHALL ANY INDEMNITEE BE LIABLE FOR INDIRECT, INCIDENTAL, CONSEQUENTIAL, SPECIAL OR PUNITIVE DAMAGES OR LOSS (INCLUDING, WITHOUT LIMITATION, LOSS OF BUSINESS, REVENUE, GOODWILL OR PROFITS), on account of any claim arising from or in connection with or otherwise relating to the Engagement, whether on the basis of negligence, tort, breach of contract, misrepresentation, indemnity or otherwise. </a:t>
            </a:r>
          </a:p>
          <a:p>
            <a:pPr algn="just"/>
            <a:r>
              <a:rPr lang="en-US" sz="900" dirty="0">
                <a:latin typeface="Arial Nova Cond" panose="020B0506020202020204" pitchFamily="34" charset="0"/>
              </a:rPr>
              <a:t>4.4  You shall pay, and shall protect, indemnify and hold harmless the Indemnitees from any claim, demand, damage, loss, cost, expense or liability of whatever nature, including legal fees and expenses brought by or incurred on account of anyone other than you against such Indemnitee on account of or arising in connection with or otherwise relating to the Engagement. </a:t>
            </a:r>
          </a:p>
          <a:p>
            <a:pPr algn="just"/>
            <a:r>
              <a:rPr lang="en-US" sz="900" dirty="0">
                <a:latin typeface="Arial Nova Cond" panose="020B0506020202020204" pitchFamily="34" charset="0"/>
              </a:rPr>
              <a:t>4.5  The Indemnitees hereby disclaim any and all implied representations and warranties of whatever nature unless these are specifically given in the Engagement Letter. </a:t>
            </a:r>
          </a:p>
          <a:p>
            <a:pPr algn="just"/>
            <a:r>
              <a:rPr lang="en-US" sz="900" dirty="0">
                <a:latin typeface="Arial Nova Cond" panose="020B0506020202020204" pitchFamily="34" charset="0"/>
              </a:rPr>
              <a:t>4.6  Drewry will use reasonable commercial efforts to comply with any date for completion of the Engagement or any portion thereof, but any such date shall only constitute a statement of expectation and shall not be binding. Failure to complete the Engagement or any portion thereof by a particular date shall not constitute a breach of contract. Drewry shall not be liable for any loss, cost or damage, direct or indirect, caused by any delay and in no case shall delay be a ground for terminating the Engagement.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GB" sz="900" u="sng" dirty="0">
                <a:latin typeface="Arial Nova Cond" panose="020B0506020202020204" pitchFamily="34" charset="0"/>
              </a:rPr>
              <a:t>5. Payment</a:t>
            </a:r>
            <a:endParaRPr lang="en-GB" sz="900" dirty="0">
              <a:latin typeface="Arial Nova Cond" panose="020B0506020202020204" pitchFamily="34" charset="0"/>
            </a:endParaRPr>
          </a:p>
          <a:p>
            <a:pPr algn="just"/>
            <a:r>
              <a:rPr lang="en-US" sz="900" dirty="0">
                <a:latin typeface="Arial Nova Cond" panose="020B0506020202020204" pitchFamily="34" charset="0"/>
              </a:rPr>
              <a:t>5.1  Payment terms are specified in the letter of engagement/ proposal and invoices are due for payment immediately on receipt by you of the invoice by email. Where there are staged payments specified in the letter of engagement/ proposal ie commissioning, submission of draft report etc, Drewry shall not commence work or proceed to the next stage of the Engagement until the payment due has been received. In the case of Final Invoice or invoice for Disbursement /Expenses payment is to be made within 30 days of receipt by you of the invoice.  Payment shall be made to Drewry at the address or Bank account set forth in the Engagement Letter or the Invoice. Drewry’s fee proposals are based on the assumption of prompt payment, and Drewry reserves the right to levy an interest charge of 1% per month for delayed settlement of invoices. </a:t>
            </a:r>
          </a:p>
          <a:p>
            <a:pPr algn="just"/>
            <a:r>
              <a:rPr lang="en-US" sz="900" dirty="0">
                <a:latin typeface="Arial Nova Cond" panose="020B0506020202020204" pitchFamily="34" charset="0"/>
              </a:rPr>
              <a:t>5.2  The amount invoiced for services rendered or in connection with any work product as described in the Engagement Letter is net of any applicable withholding taxes that may be imposed by governmental authorities of any country from which such payment may be made. If any such withholding taxes shall be imposed or collected in connection with such payment so that the payment actually received by Drewry shall have been reduced from the amount of the payment stated in the Engagement Letter, you shall be responsible for paying to Drewry such additional amounts from time to time as shall be necessary to cause Drewry to have received the full amount stated herein without regard to the imposition or collection of any such withholding taxes. </a:t>
            </a:r>
          </a:p>
          <a:p>
            <a:pPr algn="just"/>
            <a:r>
              <a:rPr lang="en-US" sz="900" dirty="0">
                <a:latin typeface="Arial Nova Cond" panose="020B0506020202020204" pitchFamily="34" charset="0"/>
              </a:rPr>
              <a:t>5.3  Amounts invoiced are also exclusive of value added, sales or use tax or any other tax or other governmental charge payable in connection with the Engagement Letter, the Engagement or the services rendered. Such tax or charge will be paid by you at the rate and in the manner prescribed, in addition to the fees due under the Engagement Letter.</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6. Termination</a:t>
            </a:r>
          </a:p>
          <a:p>
            <a:pPr algn="just"/>
            <a:r>
              <a:rPr lang="en-US" sz="900" dirty="0">
                <a:latin typeface="Arial Nova Cond" panose="020B0506020202020204" pitchFamily="34" charset="0"/>
              </a:rPr>
              <a:t>6.1  If (i) you shall fail to reasonably co-operate with Drewry in providing information, instructions, facilities or other resources to it, or in making your personnel available, as required to enable Drewry to complete the Engagement or (ii) you shall fail to make any payment in full and in a timely fashion of any amount required to be paid by the Engagement Letter or (iii) you shall breach any obligation contained in the Engagement Letter; and any of such failures or such breach shall continue for five business days after you receive notice thereof; or if you are unable to pay your debts (within the meaning of Section 123 of the Insolvency Act 1986) or become insolvent or an order is made or a resolution is passed for your administration, winding-up or</a:t>
            </a:r>
          </a:p>
        </p:txBody>
      </p:sp>
    </p:spTree>
    <p:extLst>
      <p:ext uri="{BB962C8B-B14F-4D97-AF65-F5344CB8AC3E}">
        <p14:creationId xmlns:p14="http://schemas.microsoft.com/office/powerpoint/2010/main" val="297556692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rms and Conditions Page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882A1425-971D-4F3E-B997-7EC36349A824}"/>
              </a:ext>
            </a:extLst>
          </p:cNvPr>
          <p:cNvSpPr>
            <a:spLocks noGrp="1"/>
          </p:cNvSpPr>
          <p:nvPr>
            <p:ph idx="16"/>
          </p:nvPr>
        </p:nvSpPr>
        <p:spPr>
          <a:xfrm>
            <a:off x="6273001" y="978874"/>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US" sz="900" dirty="0">
                <a:latin typeface="Arial Nova Cond" panose="020B0506020202020204" pitchFamily="34" charset="0"/>
              </a:rPr>
              <a:t>dissolution or an administrator or other receiver, manager, liquidator, trustee or similar officer is appointed over all or a substantial part of your assets or you enter into or propose any composition or arrangement with your creditors generally or anything analogous to the foregoing occurs in any jurisdiction, or you cease to carry on business as carried on at the date of the Engagement Letter; or if you should undergo a change of control (for such purposes, "control" means the right to direct the affairs of a company whether by ownership of shares, by membership of the board of directors, by agreement or otherwise); in any of such cases Drewry shall have the right to terminate the Engagement without any further liability and retain all payments previously made to it and you shall be obligated to pay to Drewry all amounts due and unpaid under the Engagement Letter as well as reasonable compensation for work performed by Drewry for which payment is not otherwise yet due and payable. </a:t>
            </a:r>
            <a:r>
              <a:rPr lang="en-GB" sz="900" dirty="0">
                <a:latin typeface="Arial Nova Cond" panose="020B0506020202020204" pitchFamily="34" charset="0"/>
              </a:rPr>
              <a:t> </a:t>
            </a:r>
          </a:p>
          <a:p>
            <a:pPr algn="just"/>
            <a:r>
              <a:rPr lang="en-US" sz="900" dirty="0">
                <a:latin typeface="Arial Nova Cond" panose="020B0506020202020204" pitchFamily="34" charset="0"/>
              </a:rPr>
              <a:t>6.2  You shall have the right to terminate the Engagement provided that you shall have given Drewry at least ten business days’ notice of such termination and shall have paid all amounts due and unpaid under the Engagement Letter as well as reasonable compensation for work performed by Drewry for which payment is not otherwise yet due and payable and reimbursed all the disbursements/expenses already incurred.</a:t>
            </a:r>
            <a:r>
              <a:rPr lang="en-GB" sz="900" dirty="0">
                <a:latin typeface="Arial Nova Cond" panose="020B0506020202020204" pitchFamily="34" charset="0"/>
              </a:rPr>
              <a:t>  </a:t>
            </a:r>
          </a:p>
          <a:p>
            <a:pPr algn="just"/>
            <a:r>
              <a:rPr lang="en-US" sz="900" dirty="0">
                <a:latin typeface="Arial Nova Cond" panose="020B0506020202020204" pitchFamily="34" charset="0"/>
              </a:rPr>
              <a:t>6.3  The termination of the Engagement shall not relieve you or Drewry of any obligations under the Engagement Letter that arose prior to such termination and that do not, by their terms, end as of such termination and all of the same shall survive such termination. </a:t>
            </a:r>
          </a:p>
          <a:p>
            <a:pPr algn="just"/>
            <a:endParaRPr lang="en-GB" sz="900" dirty="0">
              <a:latin typeface="Arial Nova Cond" panose="020B0506020202020204" pitchFamily="34" charset="0"/>
            </a:endParaRPr>
          </a:p>
          <a:p>
            <a:pPr algn="just"/>
            <a:r>
              <a:rPr lang="en-GB" sz="900" u="sng" dirty="0">
                <a:latin typeface="Arial Nova Cond" panose="020B0506020202020204" pitchFamily="34" charset="0"/>
              </a:rPr>
              <a:t>7. Governing Law; Jurisdiction</a:t>
            </a:r>
            <a:endParaRPr lang="en-GB" sz="900" dirty="0">
              <a:latin typeface="Arial Nova Cond" panose="020B0506020202020204" pitchFamily="34" charset="0"/>
            </a:endParaRPr>
          </a:p>
          <a:p>
            <a:pPr algn="just"/>
            <a:r>
              <a:rPr lang="en-US" sz="900" dirty="0">
                <a:latin typeface="Arial Nova Cond" panose="020B0506020202020204" pitchFamily="34" charset="0"/>
              </a:rPr>
              <a:t>The Engagement Letter shall be governed by and interpreted in accordance with the laws of England [or for Drewry Maritime Services (Asia) Pte Ltd, Singapore &amp; for Drewry Maritime Services Pvt Ltd., India]. You and Drewry agree to submit to the exclusive jurisdiction of the English [or for Drewry Maritime Services (Asia) Pte Ltd, Singapore &amp; for Drewry Maritime Services Pvt Ltd., India] courts in connection with any matter arising out of the Engagement or the Engagement Letter. </a:t>
            </a:r>
            <a:r>
              <a:rPr lang="en-GB" sz="900" dirty="0">
                <a:latin typeface="Arial Nova Cond" panose="020B0506020202020204" pitchFamily="34" charset="0"/>
              </a:rPr>
              <a: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8. Entire Agreement; Severability; Waiver</a:t>
            </a:r>
            <a:endParaRPr lang="en-GB" sz="900" dirty="0">
              <a:latin typeface="Arial Nova Cond" panose="020B0506020202020204" pitchFamily="34" charset="0"/>
            </a:endParaRPr>
          </a:p>
          <a:p>
            <a:pPr algn="just"/>
            <a:r>
              <a:rPr lang="en-US" sz="900" dirty="0">
                <a:latin typeface="Arial Nova Cond" panose="020B0506020202020204" pitchFamily="34" charset="0"/>
              </a:rPr>
              <a:t>8.1  The Engagement Letter constitutes the entire agreement with respect to the subject matter of the Engagement Letter, and supersedes any previous proposals or other communications and any previous agreements. The Engagement Letter shall govern in the case of any inconsistency between it and any purchase order, change request , confirmation or other document issued by either party. </a:t>
            </a:r>
          </a:p>
          <a:p>
            <a:pPr algn="just"/>
            <a:r>
              <a:rPr lang="en-US" sz="900" dirty="0">
                <a:latin typeface="Arial Nova Cond" panose="020B0506020202020204" pitchFamily="34" charset="0"/>
              </a:rPr>
              <a:t>8.2  If any provision, clause or application of the Engagement Letter to any party or circumstance is held invalid and unenforceable, this shall not affect any other provision, clause or application thereof. </a:t>
            </a:r>
          </a:p>
        </p:txBody>
      </p:sp>
      <p:sp>
        <p:nvSpPr>
          <p:cNvPr id="13" name="TextBox 12">
            <a:extLst>
              <a:ext uri="{FF2B5EF4-FFF2-40B4-BE49-F238E27FC236}">
                <a16:creationId xmlns:a16="http://schemas.microsoft.com/office/drawing/2014/main" id="{503A3513-71C0-4927-84AD-378EBC797582}"/>
              </a:ext>
            </a:extLst>
          </p:cNvPr>
          <p:cNvSpPr txBox="1"/>
          <p:nvPr userDrawn="1"/>
        </p:nvSpPr>
        <p:spPr>
          <a:xfrm>
            <a:off x="6276001" y="1758743"/>
            <a:ext cx="5435999" cy="4108817"/>
          </a:xfrm>
          <a:prstGeom prst="rect">
            <a:avLst/>
          </a:prstGeom>
          <a:noFill/>
        </p:spPr>
        <p:txBody>
          <a:bodyPr wrap="square" lIns="0" rtlCol="0">
            <a:spAutoFit/>
          </a:bodyPr>
          <a:lstStyle/>
          <a:p>
            <a:pPr algn="just"/>
            <a:r>
              <a:rPr lang="en-US" sz="900" u="none" dirty="0">
                <a:latin typeface="Arial Nova Cond" panose="020B0506020202020204" pitchFamily="34" charset="0"/>
              </a:rPr>
              <a:t>8.3  A waiver of any of the provisions of the Engagement Letter or of any breach or default will not constitute a continuing waiver, and will not prevent the waiving party from subsequently enforcing any of the provisions of the Engagement Letter not waived or from acting on any subsequent breach or default. </a:t>
            </a:r>
          </a:p>
          <a:p>
            <a:pPr algn="just"/>
            <a:endParaRPr lang="en-GB" sz="900" u="none" dirty="0">
              <a:latin typeface="Arial Nova Cond" panose="020B0506020202020204" pitchFamily="34" charset="0"/>
            </a:endParaRPr>
          </a:p>
          <a:p>
            <a:pPr algn="just"/>
            <a:r>
              <a:rPr lang="en-GB" sz="900" u="sng" dirty="0">
                <a:latin typeface="Arial Nova Cond" panose="020B0506020202020204" pitchFamily="34" charset="0"/>
              </a:rPr>
              <a:t>9. Third Party Rights</a:t>
            </a:r>
            <a:endParaRPr lang="en-GB" sz="900" dirty="0">
              <a:latin typeface="Arial Nova Cond" panose="020B0506020202020204" pitchFamily="34" charset="0"/>
            </a:endParaRPr>
          </a:p>
          <a:p>
            <a:pPr algn="just"/>
            <a:r>
              <a:rPr lang="en-US" sz="900" dirty="0">
                <a:latin typeface="Arial Nova Cond" panose="020B0506020202020204" pitchFamily="34" charset="0"/>
              </a:rPr>
              <a:t>Clauses 3 and 4 of the terms of engagement confer a benefit on each member of the Drewry Group and, subject to the relevant member obtaining Drewry's prior written consent, are intended to be enforceable by each such member by virtue of the Contracts (Rights of Third Parties) Act 1999. Subject to the foregoing, a person who is not a party to the Engagement Letter has no right under the Contracts (Rights of Third Parties) Act 1999 to enforce any term of the Engagement Letter but this does not affect any right or remedy of a third party which exists or is available apart from under that Act.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10. Amendments; Assignment</a:t>
            </a:r>
            <a:endParaRPr lang="en-GB" sz="900" dirty="0">
              <a:latin typeface="Arial Nova Cond" panose="020B0506020202020204" pitchFamily="34" charset="0"/>
            </a:endParaRPr>
          </a:p>
          <a:p>
            <a:pPr algn="just"/>
            <a:r>
              <a:rPr lang="en-US" sz="900" dirty="0">
                <a:latin typeface="Arial Nova Cond" panose="020B0506020202020204" pitchFamily="34" charset="0"/>
              </a:rPr>
              <a:t>10.1  No amendment or variation of the Engagement Letter shall be effective unless made in writing and signed by you and Drewry. The consent of the other members of the Drewry Group shall not be required to any amendment or variation of the Engagement Letter. </a:t>
            </a:r>
          </a:p>
          <a:p>
            <a:pPr algn="just"/>
            <a:r>
              <a:rPr lang="en-US" sz="900" dirty="0">
                <a:latin typeface="Arial Nova Cond" panose="020B0506020202020204" pitchFamily="34" charset="0"/>
              </a:rPr>
              <a:t>10.2  You may not assign any of your rights under the Engagement Letter without Drewry’s prior written consent.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11, Notices</a:t>
            </a:r>
            <a:endParaRPr lang="en-GB" sz="900" dirty="0">
              <a:latin typeface="Arial Nova Cond" panose="020B0506020202020204" pitchFamily="34" charset="0"/>
            </a:endParaRPr>
          </a:p>
          <a:p>
            <a:pPr algn="just"/>
            <a:r>
              <a:rPr lang="en-US" sz="900" dirty="0">
                <a:latin typeface="Arial Nova Cond" panose="020B0506020202020204" pitchFamily="34" charset="0"/>
              </a:rPr>
              <a:t>All notices, consents, approvals or other communications pursuant to the Engagement Letter shall be made in writing and shall be delivered by personal delivery, by prepaid registered or certified mail (return receipt requested) or by overnight courier (with receipt for delivery) or by confirmed facsimile or email, in each case to the applicable address or number specified in the Engagement Letter. </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12. Confidentiality Undertaking</a:t>
            </a:r>
            <a:endParaRPr lang="en-GB" sz="900" dirty="0">
              <a:latin typeface="Arial Nova Cond" panose="020B0506020202020204" pitchFamily="34" charset="0"/>
            </a:endParaRPr>
          </a:p>
          <a:p>
            <a:pPr algn="just"/>
            <a:r>
              <a:rPr lang="en-US" sz="900" dirty="0">
                <a:latin typeface="Arial Nova Cond" panose="020B0506020202020204" pitchFamily="34" charset="0"/>
              </a:rPr>
              <a:t>Drewry shall keep confidential any information provided by you {which is marked confidential} during the course of the assignment that is not in the public domain or required to be disclosed by law. You may request at any time the prompt return of all confidential information held by Drewry to the extent that such information is not required to be retained by it as part of its long term records in connection with the assignment or applicable law. </a:t>
            </a:r>
            <a:endParaRPr lang="en-GB" sz="900" dirty="0">
              <a:latin typeface="Arial Nova Cond" panose="020B0506020202020204" pitchFamily="34" charset="0"/>
            </a:endParaRPr>
          </a:p>
        </p:txBody>
      </p:sp>
    </p:spTree>
    <p:extLst>
      <p:ext uri="{BB962C8B-B14F-4D97-AF65-F5344CB8AC3E}">
        <p14:creationId xmlns:p14="http://schemas.microsoft.com/office/powerpoint/2010/main" val="1540862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rms and Conditions Page 4">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D1FDC06F-47E4-4320-908E-6C9F894426CD}"/>
              </a:ext>
            </a:extLst>
          </p:cNvPr>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74673AF-90D5-4043-B5C5-A1E486DA17CD}"/>
              </a:ext>
            </a:extLst>
          </p:cNvPr>
          <p:cNvSpPr>
            <a:spLocks noGrp="1"/>
          </p:cNvSpPr>
          <p:nvPr>
            <p:ph idx="13"/>
          </p:nvPr>
        </p:nvSpPr>
        <p:spPr>
          <a:xfrm>
            <a:off x="483000" y="975400"/>
            <a:ext cx="5435999" cy="454780"/>
          </a:xfrm>
        </p:spPr>
        <p:txBody>
          <a:bodyPr lIns="0" tIns="0" rIns="0" bIns="0" anchor="ctr"/>
          <a:lstStyle>
            <a:lvl1pPr>
              <a:buNone/>
              <a:defRPr sz="1400" b="1">
                <a:solidFill>
                  <a:schemeClr val="tx1">
                    <a:lumMod val="65000"/>
                    <a:lumOff val="35000"/>
                  </a:schemeClr>
                </a:solidFill>
              </a:defRPr>
            </a:lvl1pPr>
            <a:lvl2pPr>
              <a:defRPr sz="1467">
                <a:solidFill>
                  <a:schemeClr val="accent6"/>
                </a:solidFill>
              </a:defRPr>
            </a:lvl2pPr>
          </a:lstStyle>
          <a:p>
            <a:pPr lvl="0"/>
            <a:r>
              <a:rPr lang="en-US"/>
              <a:t>Click to edit Master text styles</a:t>
            </a:r>
          </a:p>
        </p:txBody>
      </p:sp>
      <p:sp>
        <p:nvSpPr>
          <p:cNvPr id="4" name="TextBox 3">
            <a:extLst>
              <a:ext uri="{FF2B5EF4-FFF2-40B4-BE49-F238E27FC236}">
                <a16:creationId xmlns:a16="http://schemas.microsoft.com/office/drawing/2014/main" id="{76EADBE0-0495-4158-A34E-3A2C076DBBA4}"/>
              </a:ext>
            </a:extLst>
          </p:cNvPr>
          <p:cNvSpPr txBox="1"/>
          <p:nvPr userDrawn="1"/>
        </p:nvSpPr>
        <p:spPr>
          <a:xfrm>
            <a:off x="483000" y="1758744"/>
            <a:ext cx="5435999" cy="4385816"/>
          </a:xfrm>
          <a:prstGeom prst="rect">
            <a:avLst/>
          </a:prstGeom>
          <a:noFill/>
        </p:spPr>
        <p:txBody>
          <a:bodyPr wrap="square" lIns="0" rtlCol="0">
            <a:spAutoFit/>
          </a:bodyPr>
          <a:lstStyle/>
          <a:p>
            <a:pPr algn="just"/>
            <a:r>
              <a:rPr lang="en-GB" sz="900" u="sng" dirty="0">
                <a:latin typeface="Arial Nova Cond" panose="020B0506020202020204" pitchFamily="34" charset="0"/>
              </a:rPr>
              <a:t>13. Report/Advice</a:t>
            </a:r>
            <a:endParaRPr lang="en-GB" sz="900" dirty="0">
              <a:latin typeface="Arial Nova Cond" panose="020B0506020202020204" pitchFamily="34" charset="0"/>
            </a:endParaRPr>
          </a:p>
          <a:p>
            <a:pPr algn="just"/>
            <a:r>
              <a:rPr lang="en-US" sz="900" dirty="0">
                <a:latin typeface="Arial Nova Cond" panose="020B0506020202020204" pitchFamily="34" charset="0"/>
              </a:rPr>
              <a:t>13.1  Subject to clause 1.6, any Report or Advice prepared by Drewry for the purposes of the Engagement shall become your property and you will be entitled to share the Report or Advice with (i) to your subsidiaries and shareholders for internal and private purposes, (ii) to your legal, financial and other advisers, (iii) any other third party specifically named as permitted to share the report or Advice in the Engagement Letter. For sake of clarity, distribution to potential Investors or Lenders is not permitted without the written agreement of Drewry. It is your responsibility to ensure that all parties that you share the Report or Advice with are fully aware of and will comply with the terms of this Engagement Letter.</a:t>
            </a:r>
          </a:p>
          <a:p>
            <a:pPr algn="just"/>
            <a:r>
              <a:rPr lang="en-US" sz="900" dirty="0">
                <a:latin typeface="Arial Nova Cond" panose="020B0506020202020204" pitchFamily="34" charset="0"/>
              </a:rPr>
              <a:t>13.2  Under no circumstances is the reproduction or distribution of the Report/Advice (or extracts of) permitted by you. If you wish to distribute the Report/Advice (or extracts of) to parties other than those permitted under Clause 13.1, you are required to obtain written consent from Drewry. </a:t>
            </a:r>
          </a:p>
          <a:p>
            <a:pPr algn="just"/>
            <a:r>
              <a:rPr lang="en-US" sz="900" dirty="0">
                <a:latin typeface="Arial Nova Cond" panose="020B0506020202020204" pitchFamily="34" charset="0"/>
              </a:rPr>
              <a:t>13.3  All working documents and materials which existed prior to the date of the Report and which were owned or collected by Drewry shall remain the property of Drewry. Drewry retain copyright over their proprietary data contained in the Report.</a:t>
            </a:r>
          </a:p>
          <a:p>
            <a:pPr algn="just"/>
            <a:r>
              <a:rPr lang="en-GB" sz="900" dirty="0">
                <a:latin typeface="Arial Nova Cond" panose="020B0506020202020204" pitchFamily="34" charset="0"/>
              </a:rPr>
              <a:t> </a:t>
            </a:r>
          </a:p>
          <a:p>
            <a:pPr algn="just"/>
            <a:r>
              <a:rPr lang="en-GB" sz="900" u="sng" dirty="0">
                <a:latin typeface="Arial Nova Cond" panose="020B0506020202020204" pitchFamily="34" charset="0"/>
              </a:rPr>
              <a:t>14. Disclosure</a:t>
            </a:r>
            <a:endParaRPr lang="en-GB" sz="900" dirty="0">
              <a:latin typeface="Arial Nova Cond" panose="020B0506020202020204" pitchFamily="34" charset="0"/>
            </a:endParaRPr>
          </a:p>
          <a:p>
            <a:pPr algn="just"/>
            <a:r>
              <a:rPr lang="en-US" sz="900" dirty="0">
                <a:latin typeface="Arial Nova Cond" panose="020B0506020202020204" pitchFamily="34" charset="0"/>
              </a:rPr>
              <a:t>14.1  You are at liberty to make public that Drewry has been engaged by you and /or has provided services, however you will not disclose the details or fees of the Engagement Letter without Drewry’s prior written consent. In the event that the transaction or project to which the Engagement is related is being made public you shall name Drewry as your advisor in the publicity material.</a:t>
            </a:r>
          </a:p>
          <a:p>
            <a:pPr algn="just"/>
            <a:r>
              <a:rPr lang="en-US" sz="900" dirty="0">
                <a:latin typeface="Arial Nova Cond" panose="020B0506020202020204" pitchFamily="34" charset="0"/>
              </a:rPr>
              <a:t>14.2  You agree that Drewry may make public that you have engaged Drewry and /or Drewry has provided services to you, however Drewry will not disclose the details or fees of the Engagement Letter without your prior written consent.</a:t>
            </a:r>
          </a:p>
          <a:p>
            <a:pPr algn="just"/>
            <a:r>
              <a:rPr lang="en-US" sz="900" dirty="0">
                <a:latin typeface="Arial Nova Cond" panose="020B0506020202020204" pitchFamily="34" charset="0"/>
              </a:rPr>
              <a:t>14.3  Provided the information is not commercially sensitive you agree that Drewry may use some of the findings of the Engagement in case studies or other internal learning or marketing materials. material. Draft of such material shall be sent for your approval prior to it being used.</a:t>
            </a:r>
          </a:p>
          <a:p>
            <a:pPr algn="just"/>
            <a:endParaRPr lang="en-GB" sz="900" dirty="0">
              <a:latin typeface="Arial Nova Cond" panose="020B0506020202020204" pitchFamily="34" charset="0"/>
            </a:endParaRPr>
          </a:p>
          <a:p>
            <a:pPr algn="just"/>
            <a:r>
              <a:rPr lang="en-US" sz="900" u="sng" dirty="0">
                <a:latin typeface="Arial Nova Cond" panose="020B0506020202020204" pitchFamily="34" charset="0"/>
              </a:rPr>
              <a:t>15 Employees</a:t>
            </a:r>
          </a:p>
          <a:p>
            <a:pPr algn="just"/>
            <a:r>
              <a:rPr lang="en-US" sz="900" dirty="0">
                <a:latin typeface="Arial Nova Cond" panose="020B0506020202020204" pitchFamily="34" charset="0"/>
              </a:rPr>
              <a:t>15.1  You shall not make an offer of employment or engagement to any member of the Drewry Group, without the written consent of Drewry.</a:t>
            </a:r>
          </a:p>
          <a:p>
            <a:pPr algn="just"/>
            <a:r>
              <a:rPr lang="en-US" sz="900" dirty="0">
                <a:latin typeface="Arial Nova Cond" panose="020B0506020202020204" pitchFamily="34" charset="0"/>
              </a:rPr>
              <a:t>15.2  Drewry shall not make an offer of employment to any of your employees, without your written consent.</a:t>
            </a:r>
          </a:p>
        </p:txBody>
      </p:sp>
    </p:spTree>
    <p:extLst>
      <p:ext uri="{BB962C8B-B14F-4D97-AF65-F5344CB8AC3E}">
        <p14:creationId xmlns:p14="http://schemas.microsoft.com/office/powerpoint/2010/main" val="8418168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42" Type="http://schemas.openxmlformats.org/officeDocument/2006/relationships/slideLayout" Target="../slideLayouts/slideLayout82.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41" Type="http://schemas.openxmlformats.org/officeDocument/2006/relationships/slideLayout" Target="../slideLayouts/slideLayout81.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4" Type="http://schemas.openxmlformats.org/officeDocument/2006/relationships/image" Target="../media/image1.emf"/><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43" Type="http://schemas.openxmlformats.org/officeDocument/2006/relationships/theme" Target="../theme/theme2.xml"/><Relationship Id="rId8" Type="http://schemas.openxmlformats.org/officeDocument/2006/relationships/slideLayout" Target="../slideLayouts/slideLayout48.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9" Type="http://schemas.openxmlformats.org/officeDocument/2006/relationships/slideLayout" Target="../slideLayouts/slideLayout121.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41" Type="http://schemas.openxmlformats.org/officeDocument/2006/relationships/image" Target="../media/image1.emf"/><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40" Type="http://schemas.openxmlformats.org/officeDocument/2006/relationships/theme" Target="../theme/theme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8" Type="http://schemas.openxmlformats.org/officeDocument/2006/relationships/slideLayout" Target="../slideLayouts/slideLayout90.xml"/><Relationship Id="rId3" Type="http://schemas.openxmlformats.org/officeDocument/2006/relationships/slideLayout" Target="../slideLayouts/slideLayout85.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slideLayout" Target="../slideLayouts/slideLayout12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26" Type="http://schemas.openxmlformats.org/officeDocument/2006/relationships/slideLayout" Target="../slideLayouts/slideLayout147.xml"/><Relationship Id="rId39" Type="http://schemas.openxmlformats.org/officeDocument/2006/relationships/slideLayout" Target="../slideLayouts/slideLayout160.xml"/><Relationship Id="rId21" Type="http://schemas.openxmlformats.org/officeDocument/2006/relationships/slideLayout" Target="../slideLayouts/slideLayout142.xml"/><Relationship Id="rId34" Type="http://schemas.openxmlformats.org/officeDocument/2006/relationships/slideLayout" Target="../slideLayouts/slideLayout155.xml"/><Relationship Id="rId42" Type="http://schemas.openxmlformats.org/officeDocument/2006/relationships/theme" Target="../theme/theme4.xml"/><Relationship Id="rId7" Type="http://schemas.openxmlformats.org/officeDocument/2006/relationships/slideLayout" Target="../slideLayouts/slideLayout12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29" Type="http://schemas.openxmlformats.org/officeDocument/2006/relationships/slideLayout" Target="../slideLayouts/slideLayout150.xml"/><Relationship Id="rId41" Type="http://schemas.openxmlformats.org/officeDocument/2006/relationships/slideLayout" Target="../slideLayouts/slideLayout162.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24" Type="http://schemas.openxmlformats.org/officeDocument/2006/relationships/slideLayout" Target="../slideLayouts/slideLayout145.xml"/><Relationship Id="rId32" Type="http://schemas.openxmlformats.org/officeDocument/2006/relationships/slideLayout" Target="../slideLayouts/slideLayout153.xml"/><Relationship Id="rId37" Type="http://schemas.openxmlformats.org/officeDocument/2006/relationships/slideLayout" Target="../slideLayouts/slideLayout158.xml"/><Relationship Id="rId40" Type="http://schemas.openxmlformats.org/officeDocument/2006/relationships/slideLayout" Target="../slideLayouts/slideLayout161.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23" Type="http://schemas.openxmlformats.org/officeDocument/2006/relationships/slideLayout" Target="../slideLayouts/slideLayout144.xml"/><Relationship Id="rId28" Type="http://schemas.openxmlformats.org/officeDocument/2006/relationships/slideLayout" Target="../slideLayouts/slideLayout149.xml"/><Relationship Id="rId36" Type="http://schemas.openxmlformats.org/officeDocument/2006/relationships/slideLayout" Target="../slideLayouts/slideLayout157.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31" Type="http://schemas.openxmlformats.org/officeDocument/2006/relationships/slideLayout" Target="../slideLayouts/slideLayout152.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slideLayout" Target="../slideLayouts/slideLayout143.xml"/><Relationship Id="rId27" Type="http://schemas.openxmlformats.org/officeDocument/2006/relationships/slideLayout" Target="../slideLayouts/slideLayout148.xml"/><Relationship Id="rId30" Type="http://schemas.openxmlformats.org/officeDocument/2006/relationships/slideLayout" Target="../slideLayouts/slideLayout151.xml"/><Relationship Id="rId35" Type="http://schemas.openxmlformats.org/officeDocument/2006/relationships/slideLayout" Target="../slideLayouts/slideLayout156.xml"/><Relationship Id="rId43" Type="http://schemas.openxmlformats.org/officeDocument/2006/relationships/image" Target="../media/image1.emf"/><Relationship Id="rId8" Type="http://schemas.openxmlformats.org/officeDocument/2006/relationships/slideLayout" Target="../slideLayouts/slideLayout129.xml"/><Relationship Id="rId3" Type="http://schemas.openxmlformats.org/officeDocument/2006/relationships/slideLayout" Target="../slideLayouts/slideLayout124.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5" Type="http://schemas.openxmlformats.org/officeDocument/2006/relationships/slideLayout" Target="../slideLayouts/slideLayout146.xml"/><Relationship Id="rId33" Type="http://schemas.openxmlformats.org/officeDocument/2006/relationships/slideLayout" Target="../slideLayouts/slideLayout154.xml"/><Relationship Id="rId38" Type="http://schemas.openxmlformats.org/officeDocument/2006/relationships/slideLayout" Target="../slideLayouts/slideLayout15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75.xml"/><Relationship Id="rId18" Type="http://schemas.openxmlformats.org/officeDocument/2006/relationships/slideLayout" Target="../slideLayouts/slideLayout180.xml"/><Relationship Id="rId26" Type="http://schemas.openxmlformats.org/officeDocument/2006/relationships/slideLayout" Target="../slideLayouts/slideLayout188.xml"/><Relationship Id="rId39" Type="http://schemas.openxmlformats.org/officeDocument/2006/relationships/slideLayout" Target="../slideLayouts/slideLayout201.xml"/><Relationship Id="rId21" Type="http://schemas.openxmlformats.org/officeDocument/2006/relationships/slideLayout" Target="../slideLayouts/slideLayout183.xml"/><Relationship Id="rId34" Type="http://schemas.openxmlformats.org/officeDocument/2006/relationships/slideLayout" Target="../slideLayouts/slideLayout196.xml"/><Relationship Id="rId42" Type="http://schemas.openxmlformats.org/officeDocument/2006/relationships/theme" Target="../theme/theme5.xml"/><Relationship Id="rId7" Type="http://schemas.openxmlformats.org/officeDocument/2006/relationships/slideLayout" Target="../slideLayouts/slideLayout169.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20" Type="http://schemas.openxmlformats.org/officeDocument/2006/relationships/slideLayout" Target="../slideLayouts/slideLayout182.xml"/><Relationship Id="rId29" Type="http://schemas.openxmlformats.org/officeDocument/2006/relationships/slideLayout" Target="../slideLayouts/slideLayout191.xml"/><Relationship Id="rId41" Type="http://schemas.openxmlformats.org/officeDocument/2006/relationships/slideLayout" Target="../slideLayouts/slideLayout203.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24" Type="http://schemas.openxmlformats.org/officeDocument/2006/relationships/slideLayout" Target="../slideLayouts/slideLayout186.xml"/><Relationship Id="rId32" Type="http://schemas.openxmlformats.org/officeDocument/2006/relationships/slideLayout" Target="../slideLayouts/slideLayout194.xml"/><Relationship Id="rId37" Type="http://schemas.openxmlformats.org/officeDocument/2006/relationships/slideLayout" Target="../slideLayouts/slideLayout199.xml"/><Relationship Id="rId40" Type="http://schemas.openxmlformats.org/officeDocument/2006/relationships/slideLayout" Target="../slideLayouts/slideLayout202.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23" Type="http://schemas.openxmlformats.org/officeDocument/2006/relationships/slideLayout" Target="../slideLayouts/slideLayout185.xml"/><Relationship Id="rId28" Type="http://schemas.openxmlformats.org/officeDocument/2006/relationships/slideLayout" Target="../slideLayouts/slideLayout190.xml"/><Relationship Id="rId36" Type="http://schemas.openxmlformats.org/officeDocument/2006/relationships/slideLayout" Target="../slideLayouts/slideLayout198.xml"/><Relationship Id="rId10" Type="http://schemas.openxmlformats.org/officeDocument/2006/relationships/slideLayout" Target="../slideLayouts/slideLayout172.xml"/><Relationship Id="rId19" Type="http://schemas.openxmlformats.org/officeDocument/2006/relationships/slideLayout" Target="../slideLayouts/slideLayout181.xml"/><Relationship Id="rId31" Type="http://schemas.openxmlformats.org/officeDocument/2006/relationships/slideLayout" Target="../slideLayouts/slideLayout193.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 Id="rId22" Type="http://schemas.openxmlformats.org/officeDocument/2006/relationships/slideLayout" Target="../slideLayouts/slideLayout184.xml"/><Relationship Id="rId27" Type="http://schemas.openxmlformats.org/officeDocument/2006/relationships/slideLayout" Target="../slideLayouts/slideLayout189.xml"/><Relationship Id="rId30" Type="http://schemas.openxmlformats.org/officeDocument/2006/relationships/slideLayout" Target="../slideLayouts/slideLayout192.xml"/><Relationship Id="rId35" Type="http://schemas.openxmlformats.org/officeDocument/2006/relationships/slideLayout" Target="../slideLayouts/slideLayout197.xml"/><Relationship Id="rId43" Type="http://schemas.openxmlformats.org/officeDocument/2006/relationships/image" Target="../media/image1.emf"/><Relationship Id="rId8" Type="http://schemas.openxmlformats.org/officeDocument/2006/relationships/slideLayout" Target="../slideLayouts/slideLayout170.xml"/><Relationship Id="rId3" Type="http://schemas.openxmlformats.org/officeDocument/2006/relationships/slideLayout" Target="../slideLayouts/slideLayout165.xml"/><Relationship Id="rId12" Type="http://schemas.openxmlformats.org/officeDocument/2006/relationships/slideLayout" Target="../slideLayouts/slideLayout174.xml"/><Relationship Id="rId17" Type="http://schemas.openxmlformats.org/officeDocument/2006/relationships/slideLayout" Target="../slideLayouts/slideLayout179.xml"/><Relationship Id="rId25" Type="http://schemas.openxmlformats.org/officeDocument/2006/relationships/slideLayout" Target="../slideLayouts/slideLayout187.xml"/><Relationship Id="rId33" Type="http://schemas.openxmlformats.org/officeDocument/2006/relationships/slideLayout" Target="../slideLayouts/slideLayout195.xml"/><Relationship Id="rId38" Type="http://schemas.openxmlformats.org/officeDocument/2006/relationships/slideLayout" Target="../slideLayouts/slideLayout20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16.xml"/><Relationship Id="rId18" Type="http://schemas.openxmlformats.org/officeDocument/2006/relationships/slideLayout" Target="../slideLayouts/slideLayout221.xml"/><Relationship Id="rId26" Type="http://schemas.openxmlformats.org/officeDocument/2006/relationships/slideLayout" Target="../slideLayouts/slideLayout229.xml"/><Relationship Id="rId39" Type="http://schemas.openxmlformats.org/officeDocument/2006/relationships/theme" Target="../theme/theme6.xml"/><Relationship Id="rId21" Type="http://schemas.openxmlformats.org/officeDocument/2006/relationships/slideLayout" Target="../slideLayouts/slideLayout224.xml"/><Relationship Id="rId34" Type="http://schemas.openxmlformats.org/officeDocument/2006/relationships/slideLayout" Target="../slideLayouts/slideLayout237.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17" Type="http://schemas.openxmlformats.org/officeDocument/2006/relationships/slideLayout" Target="../slideLayouts/slideLayout220.xml"/><Relationship Id="rId25" Type="http://schemas.openxmlformats.org/officeDocument/2006/relationships/slideLayout" Target="../slideLayouts/slideLayout228.xml"/><Relationship Id="rId33" Type="http://schemas.openxmlformats.org/officeDocument/2006/relationships/slideLayout" Target="../slideLayouts/slideLayout236.xml"/><Relationship Id="rId38" Type="http://schemas.openxmlformats.org/officeDocument/2006/relationships/slideLayout" Target="../slideLayouts/slideLayout241.xml"/><Relationship Id="rId2" Type="http://schemas.openxmlformats.org/officeDocument/2006/relationships/slideLayout" Target="../slideLayouts/slideLayout205.xml"/><Relationship Id="rId16" Type="http://schemas.openxmlformats.org/officeDocument/2006/relationships/slideLayout" Target="../slideLayouts/slideLayout219.xml"/><Relationship Id="rId20" Type="http://schemas.openxmlformats.org/officeDocument/2006/relationships/slideLayout" Target="../slideLayouts/slideLayout223.xml"/><Relationship Id="rId29" Type="http://schemas.openxmlformats.org/officeDocument/2006/relationships/slideLayout" Target="../slideLayouts/slideLayout232.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24" Type="http://schemas.openxmlformats.org/officeDocument/2006/relationships/slideLayout" Target="../slideLayouts/slideLayout227.xml"/><Relationship Id="rId32" Type="http://schemas.openxmlformats.org/officeDocument/2006/relationships/slideLayout" Target="../slideLayouts/slideLayout235.xml"/><Relationship Id="rId37" Type="http://schemas.openxmlformats.org/officeDocument/2006/relationships/slideLayout" Target="../slideLayouts/slideLayout240.xml"/><Relationship Id="rId40" Type="http://schemas.openxmlformats.org/officeDocument/2006/relationships/image" Target="../media/image1.emf"/><Relationship Id="rId5" Type="http://schemas.openxmlformats.org/officeDocument/2006/relationships/slideLayout" Target="../slideLayouts/slideLayout208.xml"/><Relationship Id="rId15" Type="http://schemas.openxmlformats.org/officeDocument/2006/relationships/slideLayout" Target="../slideLayouts/slideLayout218.xml"/><Relationship Id="rId23" Type="http://schemas.openxmlformats.org/officeDocument/2006/relationships/slideLayout" Target="../slideLayouts/slideLayout226.xml"/><Relationship Id="rId28" Type="http://schemas.openxmlformats.org/officeDocument/2006/relationships/slideLayout" Target="../slideLayouts/slideLayout231.xml"/><Relationship Id="rId36" Type="http://schemas.openxmlformats.org/officeDocument/2006/relationships/slideLayout" Target="../slideLayouts/slideLayout239.xml"/><Relationship Id="rId10" Type="http://schemas.openxmlformats.org/officeDocument/2006/relationships/slideLayout" Target="../slideLayouts/slideLayout213.xml"/><Relationship Id="rId19" Type="http://schemas.openxmlformats.org/officeDocument/2006/relationships/slideLayout" Target="../slideLayouts/slideLayout222.xml"/><Relationship Id="rId31" Type="http://schemas.openxmlformats.org/officeDocument/2006/relationships/slideLayout" Target="../slideLayouts/slideLayout234.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 Id="rId22" Type="http://schemas.openxmlformats.org/officeDocument/2006/relationships/slideLayout" Target="../slideLayouts/slideLayout225.xml"/><Relationship Id="rId27" Type="http://schemas.openxmlformats.org/officeDocument/2006/relationships/slideLayout" Target="../slideLayouts/slideLayout230.xml"/><Relationship Id="rId30" Type="http://schemas.openxmlformats.org/officeDocument/2006/relationships/slideLayout" Target="../slideLayouts/slideLayout233.xml"/><Relationship Id="rId35" Type="http://schemas.openxmlformats.org/officeDocument/2006/relationships/slideLayout" Target="../slideLayouts/slideLayout238.xml"/><Relationship Id="rId8" Type="http://schemas.openxmlformats.org/officeDocument/2006/relationships/slideLayout" Target="../slideLayouts/slideLayout211.xml"/><Relationship Id="rId3" Type="http://schemas.openxmlformats.org/officeDocument/2006/relationships/slideLayout" Target="../slideLayouts/slideLayout2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2"/>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045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4"/>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109226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 id="2147483742" r:id="rId41"/>
    <p:sldLayoutId id="2147483743" r:id="rId42"/>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1"/>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23787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 id="2147483783" r:id="rId39"/>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GB" dirty="0"/>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3"/>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174423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 id="2147483808" r:id="rId24"/>
    <p:sldLayoutId id="2147483809" r:id="rId25"/>
    <p:sldLayoutId id="2147483810" r:id="rId26"/>
    <p:sldLayoutId id="2147483811" r:id="rId27"/>
    <p:sldLayoutId id="2147483812" r:id="rId28"/>
    <p:sldLayoutId id="2147483813" r:id="rId29"/>
    <p:sldLayoutId id="2147483814" r:id="rId30"/>
    <p:sldLayoutId id="2147483815" r:id="rId31"/>
    <p:sldLayoutId id="2147483816" r:id="rId32"/>
    <p:sldLayoutId id="2147483817" r:id="rId33"/>
    <p:sldLayoutId id="2147483818" r:id="rId34"/>
    <p:sldLayoutId id="2147483819" r:id="rId35"/>
    <p:sldLayoutId id="2147483820" r:id="rId36"/>
    <p:sldLayoutId id="2147483821" r:id="rId37"/>
    <p:sldLayoutId id="2147483822" r:id="rId38"/>
    <p:sldLayoutId id="2147483823" r:id="rId39"/>
    <p:sldLayoutId id="2147483824" r:id="rId40"/>
    <p:sldLayoutId id="2147483825" r:id="rId41"/>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3"/>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578731"/>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63" r:id="rId37"/>
    <p:sldLayoutId id="2147483864" r:id="rId38"/>
    <p:sldLayoutId id="2147483865" r:id="rId39"/>
    <p:sldLayoutId id="2147483866" r:id="rId40"/>
    <p:sldLayoutId id="2147483867" r:id="rId41"/>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403989"/>
            <a:ext cx="11232000" cy="432000"/>
          </a:xfrm>
          <a:prstGeom prst="rect">
            <a:avLst/>
          </a:prstGeom>
        </p:spPr>
        <p:txBody>
          <a:bodyPr vert="horz" lIns="0" tIns="0" rIns="3600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80000" y="1193975"/>
            <a:ext cx="11232000" cy="5032189"/>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TextBox 14"/>
          <p:cNvSpPr txBox="1"/>
          <p:nvPr userDrawn="1"/>
        </p:nvSpPr>
        <p:spPr>
          <a:xfrm>
            <a:off x="11561337" y="6448873"/>
            <a:ext cx="343364" cy="256545"/>
          </a:xfrm>
          <a:prstGeom prst="rect">
            <a:avLst/>
          </a:prstGeom>
          <a:noFill/>
        </p:spPr>
        <p:txBody>
          <a:bodyPr wrap="none" rtlCol="0">
            <a:spAutoFit/>
          </a:bodyPr>
          <a:lstStyle/>
          <a:p>
            <a:fld id="{7FFB4F82-DA44-459D-BAAF-FE4CE65E160B}" type="slidenum">
              <a:rPr lang="en-GB" sz="1067" smtClean="0">
                <a:solidFill>
                  <a:schemeClr val="accent1"/>
                </a:solidFill>
                <a:latin typeface="Arial Nova" panose="020B0504020202020204" pitchFamily="34" charset="0"/>
              </a:rPr>
              <a:pPr/>
              <a:t>‹#›</a:t>
            </a:fld>
            <a:endParaRPr lang="en-GB" sz="1067" dirty="0">
              <a:solidFill>
                <a:schemeClr val="accent1"/>
              </a:solidFill>
              <a:latin typeface="Arial Nova" panose="020B0504020202020204" pitchFamily="34" charset="0"/>
            </a:endParaRPr>
          </a:p>
        </p:txBody>
      </p:sp>
      <p:sp>
        <p:nvSpPr>
          <p:cNvPr id="10" name="Content Placeholder 2">
            <a:extLst>
              <a:ext uri="{FF2B5EF4-FFF2-40B4-BE49-F238E27FC236}">
                <a16:creationId xmlns:a16="http://schemas.microsoft.com/office/drawing/2014/main" id="{99F56A5D-E1C3-4149-9002-7ACE44ED4B09}"/>
              </a:ext>
            </a:extLst>
          </p:cNvPr>
          <p:cNvSpPr txBox="1">
            <a:spLocks/>
          </p:cNvSpPr>
          <p:nvPr userDrawn="1"/>
        </p:nvSpPr>
        <p:spPr>
          <a:xfrm>
            <a:off x="8191588" y="6439775"/>
            <a:ext cx="3315936" cy="254230"/>
          </a:xfrm>
          <a:prstGeom prst="rect">
            <a:avLst/>
          </a:prstGeom>
        </p:spPr>
        <p:txBody>
          <a:bodyPr/>
          <a:lstStyle>
            <a:lvl1pPr marL="0" indent="0" algn="l" defTabSz="457200" rtl="0" eaLnBrk="0" fontAlgn="base" hangingPunct="0">
              <a:spcBef>
                <a:spcPts val="0"/>
              </a:spcBef>
              <a:spcAft>
                <a:spcPts val="300"/>
              </a:spcAft>
              <a:buClr>
                <a:schemeClr val="accent2"/>
              </a:buClr>
              <a:buFont typeface="Arial" charset="0"/>
              <a:buNone/>
              <a:defRPr sz="1000" b="0" i="0" kern="1200">
                <a:solidFill>
                  <a:schemeClr val="accent1"/>
                </a:solidFill>
                <a:latin typeface="Arial"/>
                <a:ea typeface="ＭＳ Ｐゴシック" charset="-128"/>
                <a:cs typeface="Arial"/>
              </a:defRPr>
            </a:lvl1pPr>
            <a:lvl2pPr marL="216000" indent="-180000" algn="r" defTabSz="457200" rtl="0" eaLnBrk="0" fontAlgn="base" hangingPunct="0">
              <a:spcBef>
                <a:spcPts val="0"/>
              </a:spcBef>
              <a:spcAft>
                <a:spcPts val="300"/>
              </a:spcAft>
              <a:buClr>
                <a:schemeClr val="accent1"/>
              </a:buClr>
              <a:buFont typeface="Arial" pitchFamily="34" charset="0"/>
              <a:buNone/>
              <a:defRPr sz="1000" b="1" i="0" kern="1200">
                <a:solidFill>
                  <a:schemeClr val="tx1"/>
                </a:solidFill>
                <a:latin typeface="Arial"/>
                <a:ea typeface="ＭＳ Ｐゴシック" charset="-128"/>
                <a:cs typeface="Arial"/>
              </a:defRPr>
            </a:lvl2pPr>
            <a:lvl3pPr marL="432000" indent="-180000" algn="l" defTabSz="457200" rtl="0" eaLnBrk="0" fontAlgn="base" hangingPunct="0">
              <a:spcBef>
                <a:spcPts val="0"/>
              </a:spcBef>
              <a:spcAft>
                <a:spcPts val="300"/>
              </a:spcAft>
              <a:buClr>
                <a:schemeClr val="accent6"/>
              </a:buClr>
              <a:buFont typeface="Arial" pitchFamily="34" charset="0"/>
              <a:buChar char="‒"/>
              <a:defRPr sz="1000" b="0" i="0" kern="1200">
                <a:solidFill>
                  <a:schemeClr val="accent1"/>
                </a:solidFill>
                <a:latin typeface="Arial"/>
                <a:ea typeface="ＭＳ Ｐゴシック" charset="-128"/>
                <a:cs typeface="Arial"/>
              </a:defRPr>
            </a:lvl3pPr>
            <a:lvl4pPr marL="1296000" indent="-228600" algn="l" defTabSz="457200" rtl="0" eaLnBrk="0" fontAlgn="base" hangingPunct="0">
              <a:spcBef>
                <a:spcPts val="0"/>
              </a:spcBef>
              <a:spcAft>
                <a:spcPts val="600"/>
              </a:spcAft>
              <a:buFont typeface="Arial" charset="0"/>
              <a:buChar char="–"/>
              <a:defRPr sz="1000" b="0" i="0" kern="1200">
                <a:solidFill>
                  <a:schemeClr val="accent5"/>
                </a:solidFill>
                <a:latin typeface="Arial"/>
                <a:ea typeface="ＭＳ Ｐゴシック" charset="-128"/>
                <a:cs typeface="Arial"/>
              </a:defRPr>
            </a:lvl4pPr>
            <a:lvl5pPr marL="1728000" indent="-228600" algn="l" defTabSz="457200" rtl="0" eaLnBrk="0" fontAlgn="base" hangingPunct="0">
              <a:spcBef>
                <a:spcPts val="0"/>
              </a:spcBef>
              <a:spcAft>
                <a:spcPts val="600"/>
              </a:spcAft>
              <a:buFont typeface="Arial" charset="0"/>
              <a:buNone/>
              <a:defRPr sz="1000" b="0" i="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sz="1000" b="0" dirty="0">
                <a:solidFill>
                  <a:schemeClr val="bg1">
                    <a:lumMod val="65000"/>
                  </a:schemeClr>
                </a:solidFill>
                <a:latin typeface="HP Simplified Jpan Light" panose="020B0300000000000000" pitchFamily="34" charset="-128"/>
                <a:ea typeface="HP Simplified Jpan Light" panose="020B0300000000000000" pitchFamily="34" charset="-128"/>
              </a:rPr>
              <a:t>Confidential     |   ©  Drewry Shipping Consultants</a:t>
            </a:r>
            <a:endParaRPr lang="en-GB" sz="1000" dirty="0">
              <a:solidFill>
                <a:schemeClr val="bg1">
                  <a:lumMod val="65000"/>
                </a:schemeClr>
              </a:solidFill>
              <a:latin typeface="HP Simplified Jpan Light" panose="020B0300000000000000" pitchFamily="34" charset="-128"/>
              <a:ea typeface="HP Simplified Jpan Light" panose="020B0300000000000000" pitchFamily="34" charset="-128"/>
            </a:endParaRPr>
          </a:p>
        </p:txBody>
      </p:sp>
      <p:pic>
        <p:nvPicPr>
          <p:cNvPr id="11" name="Picture 10">
            <a:extLst>
              <a:ext uri="{FF2B5EF4-FFF2-40B4-BE49-F238E27FC236}">
                <a16:creationId xmlns:a16="http://schemas.microsoft.com/office/drawing/2014/main" id="{B130FF00-93F3-4120-8BDC-927DD0C8AF4E}"/>
              </a:ext>
            </a:extLst>
          </p:cNvPr>
          <p:cNvPicPr>
            <a:picLocks noChangeAspect="1"/>
          </p:cNvPicPr>
          <p:nvPr userDrawn="1"/>
        </p:nvPicPr>
        <p:blipFill>
          <a:blip r:embed="rId40"/>
          <a:stretch>
            <a:fillRect/>
          </a:stretch>
        </p:blipFill>
        <p:spPr>
          <a:xfrm>
            <a:off x="480000" y="6265503"/>
            <a:ext cx="1052466" cy="382008"/>
          </a:xfrm>
          <a:prstGeom prst="rect">
            <a:avLst/>
          </a:prstGeom>
        </p:spPr>
      </p:pic>
      <p:cxnSp>
        <p:nvCxnSpPr>
          <p:cNvPr id="13" name="Straight Connector 12">
            <a:extLst>
              <a:ext uri="{FF2B5EF4-FFF2-40B4-BE49-F238E27FC236}">
                <a16:creationId xmlns:a16="http://schemas.microsoft.com/office/drawing/2014/main" id="{DCA9A745-6800-42F1-B77F-127DB94B6953}"/>
              </a:ext>
            </a:extLst>
          </p:cNvPr>
          <p:cNvCxnSpPr>
            <a:cxnSpLocks/>
          </p:cNvCxnSpPr>
          <p:nvPr userDrawn="1"/>
        </p:nvCxnSpPr>
        <p:spPr>
          <a:xfrm>
            <a:off x="480000" y="814044"/>
            <a:ext cx="11232000" cy="0"/>
          </a:xfrm>
          <a:prstGeom prst="line">
            <a:avLst/>
          </a:prstGeom>
          <a:ln w="12700">
            <a:solidFill>
              <a:srgbClr val="E5E9E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302079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txStyles>
    <p:titleStyle>
      <a:lvl1pPr algn="l" defTabSz="457189" rtl="0" eaLnBrk="1" latinLnBrk="0" hangingPunct="1">
        <a:spcBef>
          <a:spcPct val="0"/>
        </a:spcBef>
        <a:buNone/>
        <a:defRPr sz="2267" b="1" kern="1200" spc="-67" baseline="0">
          <a:solidFill>
            <a:schemeClr val="accent1"/>
          </a:solidFill>
          <a:latin typeface="Arial" panose="020B0604020202020204" pitchFamily="34" charset="0"/>
          <a:ea typeface="+mj-ea"/>
          <a:cs typeface="Arial" panose="020B0604020202020204" pitchFamily="34" charset="0"/>
        </a:defRPr>
      </a:lvl1pPr>
    </p:titleStyle>
    <p:bodyStyle>
      <a:lvl1pPr marL="216000" indent="-216000" algn="l" defTabSz="457189" rtl="0" eaLnBrk="1" latinLnBrk="0" hangingPunct="1">
        <a:spcBef>
          <a:spcPts val="600"/>
        </a:spcBef>
        <a:spcAft>
          <a:spcPts val="400"/>
        </a:spcAft>
        <a:buClr>
          <a:schemeClr val="accent1"/>
        </a:buClr>
        <a:buFont typeface="Arial"/>
        <a:buChar char="•"/>
        <a:defRPr sz="1800" kern="1200">
          <a:solidFill>
            <a:schemeClr val="tx1">
              <a:lumMod val="65000"/>
              <a:lumOff val="35000"/>
            </a:schemeClr>
          </a:solidFill>
          <a:latin typeface="Arial Nova Cond" panose="020B0506020202020204" pitchFamily="34" charset="0"/>
          <a:ea typeface="+mn-ea"/>
          <a:cs typeface="+mn-cs"/>
        </a:defRPr>
      </a:lvl1pPr>
      <a:lvl2pPr marL="540000" indent="-180000" algn="l" defTabSz="457189" rtl="0" eaLnBrk="1" latinLnBrk="0" hangingPunct="1">
        <a:spcBef>
          <a:spcPts val="400"/>
        </a:spcBef>
        <a:spcAft>
          <a:spcPts val="400"/>
        </a:spcAft>
        <a:buFont typeface="Arial" panose="020B0604020202020204" pitchFamily="34" charset="0"/>
        <a:buChar char="•"/>
        <a:defRPr sz="1600" kern="1200">
          <a:solidFill>
            <a:schemeClr val="accent1"/>
          </a:solidFill>
          <a:latin typeface="Arial Nova Cond" panose="020B0506020202020204" pitchFamily="34" charset="0"/>
          <a:ea typeface="+mn-ea"/>
          <a:cs typeface="+mn-cs"/>
        </a:defRPr>
      </a:lvl2pPr>
      <a:lvl3pPr marL="1008000" indent="-216000" algn="l" defTabSz="457189" rtl="0" eaLnBrk="1" latinLnBrk="0" hangingPunct="1">
        <a:spcBef>
          <a:spcPts val="400"/>
        </a:spcBef>
        <a:spcAft>
          <a:spcPts val="400"/>
        </a:spcAft>
        <a:buFont typeface="Arial"/>
        <a:buChar char="•"/>
        <a:defRPr sz="1600" kern="1200">
          <a:solidFill>
            <a:schemeClr val="tx1">
              <a:lumMod val="50000"/>
              <a:lumOff val="50000"/>
            </a:schemeClr>
          </a:solidFill>
          <a:latin typeface="Arial Nova Cond" panose="020B0506020202020204" pitchFamily="34" charset="0"/>
          <a:ea typeface="+mn-ea"/>
          <a:cs typeface="+mn-cs"/>
        </a:defRPr>
      </a:lvl3pPr>
      <a:lvl4pPr marL="1440000" indent="-216000" algn="l" defTabSz="457189" rtl="0" eaLnBrk="1" latinLnBrk="0" hangingPunct="1">
        <a:spcBef>
          <a:spcPts val="400"/>
        </a:spcBef>
        <a:spcAft>
          <a:spcPts val="400"/>
        </a:spcAft>
        <a:buFont typeface="Arial"/>
        <a:buChar char="–"/>
        <a:defRPr sz="1400" kern="1200">
          <a:solidFill>
            <a:schemeClr val="tx1">
              <a:lumMod val="65000"/>
              <a:lumOff val="35000"/>
            </a:schemeClr>
          </a:solidFill>
          <a:latin typeface="Arial Nova Cond" panose="020B0506020202020204" pitchFamily="34" charset="0"/>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Arial Nova Cond" panose="020B0506020202020204" pitchFamily="34"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1.xml"/></Relationships>
</file>

<file path=ppt/slides/_rels/slide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06.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6.xml"/></Relationships>
</file>

<file path=ppt/slides/_rels/slide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0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64.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06.xml"/></Relationships>
</file>

<file path=ppt/slides/_rels/slide1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06.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96.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gif"/><Relationship Id="rId7" Type="http://schemas.openxmlformats.org/officeDocument/2006/relationships/image" Target="../media/image45.gif"/><Relationship Id="rId12" Type="http://schemas.openxmlformats.org/officeDocument/2006/relationships/chart" Target="../charts/chart6.xml"/><Relationship Id="rId2" Type="http://schemas.openxmlformats.org/officeDocument/2006/relationships/image" Target="../media/image40.png"/><Relationship Id="rId1" Type="http://schemas.openxmlformats.org/officeDocument/2006/relationships/slideLayout" Target="../slideLayouts/slideLayout64.xml"/><Relationship Id="rId6" Type="http://schemas.openxmlformats.org/officeDocument/2006/relationships/image" Target="../media/image44.gif"/><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6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179.xml"/></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7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F04B2987-D8E1-4EAA-94C3-0277ACB13DA4}"/>
              </a:ext>
            </a:extLst>
          </p:cNvPr>
          <p:cNvSpPr>
            <a:spLocks noGrp="1"/>
          </p:cNvSpPr>
          <p:nvPr>
            <p:ph type="subTitle" idx="1"/>
          </p:nvPr>
        </p:nvSpPr>
        <p:spPr/>
        <p:txBody>
          <a:bodyPr/>
          <a:lstStyle/>
          <a:p>
            <a:r>
              <a:rPr lang="en-GB" dirty="0"/>
              <a:t>16 November 2023</a:t>
            </a:r>
          </a:p>
        </p:txBody>
      </p:sp>
      <p:sp>
        <p:nvSpPr>
          <p:cNvPr id="3" name="Text Placeholder 2">
            <a:extLst>
              <a:ext uri="{FF2B5EF4-FFF2-40B4-BE49-F238E27FC236}">
                <a16:creationId xmlns:a16="http://schemas.microsoft.com/office/drawing/2014/main" id="{D98CF45E-A079-414F-A8AF-3ECBC0EE8AE6}"/>
              </a:ext>
            </a:extLst>
          </p:cNvPr>
          <p:cNvSpPr>
            <a:spLocks noGrp="1"/>
          </p:cNvSpPr>
          <p:nvPr>
            <p:ph type="body" sz="quarter" idx="10"/>
          </p:nvPr>
        </p:nvSpPr>
        <p:spPr>
          <a:xfrm>
            <a:off x="545742" y="2270274"/>
            <a:ext cx="6819650" cy="2535406"/>
          </a:xfrm>
        </p:spPr>
        <p:txBody>
          <a:bodyPr/>
          <a:lstStyle/>
          <a:p>
            <a:r>
              <a:rPr lang="en-GB" dirty="0"/>
              <a:t>Drewry Container Market Outlook 2024</a:t>
            </a:r>
          </a:p>
          <a:p>
            <a:pPr lvl="1"/>
            <a:r>
              <a:rPr lang="en-GB" dirty="0"/>
              <a:t>What it means to Freight Forwarding?</a:t>
            </a:r>
          </a:p>
          <a:p>
            <a:pPr lvl="1"/>
            <a:endParaRPr lang="en-GB" dirty="0"/>
          </a:p>
          <a:p>
            <a:pPr lvl="2"/>
            <a:endParaRPr lang="en-GB" dirty="0"/>
          </a:p>
          <a:p>
            <a:pPr lvl="2"/>
            <a:r>
              <a:rPr lang="en-GB" i="1" dirty="0"/>
              <a:t>Presented by Vincent Chew</a:t>
            </a:r>
          </a:p>
          <a:p>
            <a:pPr lvl="2"/>
            <a:r>
              <a:rPr lang="en-GB" i="1" dirty="0"/>
              <a:t>chew@drewry.co.uk</a:t>
            </a:r>
          </a:p>
        </p:txBody>
      </p:sp>
      <p:pic>
        <p:nvPicPr>
          <p:cNvPr id="6" name="Picture 5">
            <a:extLst>
              <a:ext uri="{FF2B5EF4-FFF2-40B4-BE49-F238E27FC236}">
                <a16:creationId xmlns:a16="http://schemas.microsoft.com/office/drawing/2014/main" id="{6B8A69D4-AF6C-4089-8B24-F1CBE08D4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162" y="0"/>
            <a:ext cx="677426" cy="1023345"/>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13956A04-02E2-93B4-9712-9E16A44919EB}"/>
              </a:ext>
            </a:extLst>
          </p:cNvPr>
          <p:cNvPicPr>
            <a:picLocks noChangeAspect="1"/>
          </p:cNvPicPr>
          <p:nvPr/>
        </p:nvPicPr>
        <p:blipFill>
          <a:blip r:embed="rId3"/>
          <a:stretch>
            <a:fillRect/>
          </a:stretch>
        </p:blipFill>
        <p:spPr>
          <a:xfrm>
            <a:off x="3811604" y="434346"/>
            <a:ext cx="3553788" cy="1106099"/>
          </a:xfrm>
          <a:prstGeom prst="rect">
            <a:avLst/>
          </a:prstGeom>
        </p:spPr>
      </p:pic>
    </p:spTree>
    <p:extLst>
      <p:ext uri="{BB962C8B-B14F-4D97-AF65-F5344CB8AC3E}">
        <p14:creationId xmlns:p14="http://schemas.microsoft.com/office/powerpoint/2010/main" val="931753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Principal source material for this presentation</a:t>
            </a:r>
          </a:p>
        </p:txBody>
      </p:sp>
      <p:sp>
        <p:nvSpPr>
          <p:cNvPr id="8" name="Content Placeholder 7"/>
          <p:cNvSpPr>
            <a:spLocks noGrp="1"/>
          </p:cNvSpPr>
          <p:nvPr>
            <p:ph idx="1"/>
          </p:nvPr>
        </p:nvSpPr>
        <p:spPr>
          <a:xfrm>
            <a:off x="1287325" y="1486573"/>
            <a:ext cx="5953760" cy="5064261"/>
          </a:xfrm>
        </p:spPr>
        <p:txBody>
          <a:bodyPr/>
          <a:lstStyle/>
          <a:p>
            <a:r>
              <a:rPr lang="en-GB" sz="2000" b="1" dirty="0">
                <a:solidFill>
                  <a:schemeClr val="tx2"/>
                </a:solidFill>
              </a:rPr>
              <a:t>Regular and timely analysis of the sector</a:t>
            </a:r>
          </a:p>
          <a:p>
            <a:pPr marL="571500" lvl="1">
              <a:spcBef>
                <a:spcPts val="900"/>
              </a:spcBef>
            </a:pPr>
            <a:r>
              <a:rPr lang="en-GB" sz="2000" b="1" dirty="0">
                <a:solidFill>
                  <a:schemeClr val="tx2"/>
                </a:solidFill>
              </a:rPr>
              <a:t>World container trade and regional port volumes forecasts</a:t>
            </a:r>
          </a:p>
          <a:p>
            <a:pPr marL="571500" lvl="1">
              <a:spcBef>
                <a:spcPts val="900"/>
              </a:spcBef>
            </a:pPr>
            <a:r>
              <a:rPr lang="en-GB" sz="2000" b="1" dirty="0">
                <a:solidFill>
                  <a:schemeClr val="tx2"/>
                </a:solidFill>
              </a:rPr>
              <a:t>Global supply and demand outlook</a:t>
            </a:r>
          </a:p>
          <a:p>
            <a:pPr marL="571500" lvl="1">
              <a:spcBef>
                <a:spcPts val="900"/>
              </a:spcBef>
            </a:pPr>
            <a:r>
              <a:rPr lang="en-GB" sz="2000" b="1" dirty="0">
                <a:solidFill>
                  <a:schemeClr val="tx2"/>
                </a:solidFill>
              </a:rPr>
              <a:t>Trade route supply and demand analysis</a:t>
            </a:r>
          </a:p>
          <a:p>
            <a:pPr marL="571500" lvl="1">
              <a:spcBef>
                <a:spcPts val="900"/>
              </a:spcBef>
            </a:pPr>
            <a:r>
              <a:rPr lang="en-GB" sz="2000" b="1" dirty="0">
                <a:solidFill>
                  <a:schemeClr val="tx2"/>
                </a:solidFill>
              </a:rPr>
              <a:t>Global and East-West trade freight rate forecasts</a:t>
            </a:r>
          </a:p>
          <a:p>
            <a:pPr marL="571500" lvl="1">
              <a:spcBef>
                <a:spcPts val="900"/>
              </a:spcBef>
            </a:pPr>
            <a:r>
              <a:rPr lang="en-GB" sz="2000" b="1" dirty="0">
                <a:solidFill>
                  <a:schemeClr val="tx2"/>
                </a:solidFill>
              </a:rPr>
              <a:t>Carrier profitability analysis</a:t>
            </a:r>
          </a:p>
          <a:p>
            <a:pPr marL="571500" lvl="1">
              <a:spcBef>
                <a:spcPts val="900"/>
              </a:spcBef>
            </a:pPr>
            <a:r>
              <a:rPr lang="en-GB" sz="2000" b="1" dirty="0">
                <a:solidFill>
                  <a:schemeClr val="tx2"/>
                </a:solidFill>
              </a:rPr>
              <a:t>Charter market and sales &amp; purchases</a:t>
            </a:r>
          </a:p>
          <a:p>
            <a:pPr marL="214313" indent="-214313"/>
            <a:endParaRPr lang="en-GB" sz="2000" b="1" dirty="0">
              <a:solidFill>
                <a:schemeClr val="tx2"/>
              </a:solidFill>
            </a:endParaRPr>
          </a:p>
          <a:p>
            <a:pPr marL="285750" indent="-285750"/>
            <a:r>
              <a:rPr lang="en-GB" sz="2000" b="1" dirty="0">
                <a:solidFill>
                  <a:schemeClr val="tx2"/>
                </a:solidFill>
              </a:rPr>
              <a:t>Complementary access to Drewry container market briefings</a:t>
            </a:r>
          </a:p>
        </p:txBody>
      </p:sp>
      <p:sp>
        <p:nvSpPr>
          <p:cNvPr id="5" name="Content Placeholder 4"/>
          <p:cNvSpPr>
            <a:spLocks noGrp="1"/>
          </p:cNvSpPr>
          <p:nvPr>
            <p:ph idx="10"/>
          </p:nvPr>
        </p:nvSpPr>
        <p:spPr>
          <a:xfrm>
            <a:off x="855435" y="935638"/>
            <a:ext cx="7428416" cy="262127"/>
          </a:xfrm>
        </p:spPr>
        <p:txBody>
          <a:bodyPr/>
          <a:lstStyle/>
          <a:p>
            <a:pPr marL="0" indent="0">
              <a:buNone/>
            </a:pPr>
            <a:r>
              <a:rPr lang="en-GB" sz="2100" b="1" dirty="0">
                <a:solidFill>
                  <a:schemeClr val="tx2"/>
                </a:solidFill>
              </a:rPr>
              <a:t>Drewry Container Forecaster (updated monthly &amp; quarterly</a:t>
            </a:r>
            <a:r>
              <a:rPr lang="en-GB" sz="2100" b="1" dirty="0">
                <a:solidFill>
                  <a:schemeClr val="tx1"/>
                </a:solidFill>
              </a:rPr>
              <a:t>)</a:t>
            </a:r>
          </a:p>
        </p:txBody>
      </p:sp>
      <p:pic>
        <p:nvPicPr>
          <p:cNvPr id="6" name="Picture 5">
            <a:extLst>
              <a:ext uri="{FF2B5EF4-FFF2-40B4-BE49-F238E27FC236}">
                <a16:creationId xmlns:a16="http://schemas.microsoft.com/office/drawing/2014/main" id="{3EB13B04-E052-C39E-DA22-588EBE7F49D8}"/>
              </a:ext>
            </a:extLst>
          </p:cNvPr>
          <p:cNvPicPr>
            <a:picLocks noChangeAspect="1"/>
          </p:cNvPicPr>
          <p:nvPr/>
        </p:nvPicPr>
        <p:blipFill>
          <a:blip r:embed="rId2"/>
          <a:stretch>
            <a:fillRect/>
          </a:stretch>
        </p:blipFill>
        <p:spPr>
          <a:xfrm>
            <a:off x="7672974" y="935638"/>
            <a:ext cx="3436633" cy="5510463"/>
          </a:xfrm>
          <a:prstGeom prst="rect">
            <a:avLst/>
          </a:prstGeom>
        </p:spPr>
      </p:pic>
    </p:spTree>
    <p:extLst>
      <p:ext uri="{BB962C8B-B14F-4D97-AF65-F5344CB8AC3E}">
        <p14:creationId xmlns:p14="http://schemas.microsoft.com/office/powerpoint/2010/main" val="2188088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175B-60E0-809A-1D65-20377A8EBA0C}"/>
              </a:ext>
            </a:extLst>
          </p:cNvPr>
          <p:cNvSpPr>
            <a:spLocks noGrp="1"/>
          </p:cNvSpPr>
          <p:nvPr>
            <p:ph type="title"/>
          </p:nvPr>
        </p:nvSpPr>
        <p:spPr/>
        <p:txBody>
          <a:bodyPr/>
          <a:lstStyle/>
          <a:p>
            <a:endParaRPr lang="en-SG"/>
          </a:p>
        </p:txBody>
      </p:sp>
      <p:pic>
        <p:nvPicPr>
          <p:cNvPr id="10" name="Content Placeholder 9">
            <a:extLst>
              <a:ext uri="{FF2B5EF4-FFF2-40B4-BE49-F238E27FC236}">
                <a16:creationId xmlns:a16="http://schemas.microsoft.com/office/drawing/2014/main" id="{A60D73D8-F0A2-00A2-ABC8-D1292195C22F}"/>
              </a:ext>
            </a:extLst>
          </p:cNvPr>
          <p:cNvPicPr>
            <a:picLocks noGrp="1" noChangeAspect="1"/>
          </p:cNvPicPr>
          <p:nvPr>
            <p:ph idx="1"/>
          </p:nvPr>
        </p:nvPicPr>
        <p:blipFill>
          <a:blip r:embed="rId2"/>
          <a:stretch>
            <a:fillRect/>
          </a:stretch>
        </p:blipFill>
        <p:spPr>
          <a:xfrm>
            <a:off x="1300480" y="935638"/>
            <a:ext cx="9011920" cy="5647879"/>
          </a:xfrm>
        </p:spPr>
      </p:pic>
      <p:sp>
        <p:nvSpPr>
          <p:cNvPr id="4" name="Content Placeholder 3">
            <a:extLst>
              <a:ext uri="{FF2B5EF4-FFF2-40B4-BE49-F238E27FC236}">
                <a16:creationId xmlns:a16="http://schemas.microsoft.com/office/drawing/2014/main" id="{0F9F835D-05F7-682E-F446-73875017AB2E}"/>
              </a:ext>
            </a:extLst>
          </p:cNvPr>
          <p:cNvSpPr>
            <a:spLocks noGrp="1"/>
          </p:cNvSpPr>
          <p:nvPr>
            <p:ph idx="10"/>
          </p:nvPr>
        </p:nvSpPr>
        <p:spPr>
          <a:xfrm>
            <a:off x="3469663" y="6674005"/>
            <a:ext cx="3648000" cy="5053421"/>
          </a:xfrm>
        </p:spPr>
        <p:txBody>
          <a:bodyPr/>
          <a:lstStyle/>
          <a:p>
            <a:endParaRPr lang="en-SG" dirty="0"/>
          </a:p>
        </p:txBody>
      </p:sp>
      <p:sp>
        <p:nvSpPr>
          <p:cNvPr id="5" name="Content Placeholder 4">
            <a:extLst>
              <a:ext uri="{FF2B5EF4-FFF2-40B4-BE49-F238E27FC236}">
                <a16:creationId xmlns:a16="http://schemas.microsoft.com/office/drawing/2014/main" id="{858CCD0D-C4D3-0FC6-EC31-15EA822A0628}"/>
              </a:ext>
            </a:extLst>
          </p:cNvPr>
          <p:cNvSpPr>
            <a:spLocks noGrp="1"/>
          </p:cNvSpPr>
          <p:nvPr>
            <p:ph idx="12"/>
          </p:nvPr>
        </p:nvSpPr>
        <p:spPr/>
        <p:txBody>
          <a:bodyPr/>
          <a:lstStyle/>
          <a:p>
            <a:endParaRPr lang="en-SG"/>
          </a:p>
        </p:txBody>
      </p:sp>
      <p:sp>
        <p:nvSpPr>
          <p:cNvPr id="6" name="Content Placeholder 5">
            <a:extLst>
              <a:ext uri="{FF2B5EF4-FFF2-40B4-BE49-F238E27FC236}">
                <a16:creationId xmlns:a16="http://schemas.microsoft.com/office/drawing/2014/main" id="{9208CD4E-78AD-9B65-775F-1666657CB4A3}"/>
              </a:ext>
            </a:extLst>
          </p:cNvPr>
          <p:cNvSpPr>
            <a:spLocks noGrp="1"/>
          </p:cNvSpPr>
          <p:nvPr>
            <p:ph idx="13"/>
          </p:nvPr>
        </p:nvSpPr>
        <p:spPr/>
        <p:txBody>
          <a:bodyPr/>
          <a:lstStyle/>
          <a:p>
            <a:endParaRPr lang="en-SG" dirty="0"/>
          </a:p>
        </p:txBody>
      </p:sp>
    </p:spTree>
    <p:extLst>
      <p:ext uri="{BB962C8B-B14F-4D97-AF65-F5344CB8AC3E}">
        <p14:creationId xmlns:p14="http://schemas.microsoft.com/office/powerpoint/2010/main" val="3636736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580356-85D6-5459-31EA-A9E6806E1EA0}"/>
              </a:ext>
            </a:extLst>
          </p:cNvPr>
          <p:cNvSpPr>
            <a:spLocks noGrp="1"/>
          </p:cNvSpPr>
          <p:nvPr>
            <p:ph type="title"/>
          </p:nvPr>
        </p:nvSpPr>
        <p:spPr/>
        <p:txBody>
          <a:bodyPr>
            <a:normAutofit fontScale="90000"/>
          </a:bodyPr>
          <a:lstStyle/>
          <a:p>
            <a:r>
              <a:rPr lang="en-GB" dirty="0"/>
              <a:t>Forecast Carrier Industry Ebit Profit/Loss And Ebit Margins</a:t>
            </a:r>
          </a:p>
        </p:txBody>
      </p:sp>
      <p:sp>
        <p:nvSpPr>
          <p:cNvPr id="5" name="Content Placeholder 4">
            <a:extLst>
              <a:ext uri="{FF2B5EF4-FFF2-40B4-BE49-F238E27FC236}">
                <a16:creationId xmlns:a16="http://schemas.microsoft.com/office/drawing/2014/main" id="{F76CA627-478F-9BD4-864B-5EABD0C8BC07}"/>
              </a:ext>
            </a:extLst>
          </p:cNvPr>
          <p:cNvSpPr>
            <a:spLocks noGrp="1"/>
          </p:cNvSpPr>
          <p:nvPr>
            <p:ph sz="half" idx="15"/>
          </p:nvPr>
        </p:nvSpPr>
        <p:spPr/>
        <p:txBody>
          <a:bodyPr/>
          <a:lstStyle/>
          <a:p>
            <a:r>
              <a:rPr lang="en-GB" dirty="0"/>
              <a:t>Carriers expected to make EBIT profit of $20bn for 2023, but lose $15bn next year as freight rates continue to slide.</a:t>
            </a:r>
          </a:p>
        </p:txBody>
      </p:sp>
      <p:sp>
        <p:nvSpPr>
          <p:cNvPr id="6" name="Content Placeholder 5">
            <a:extLst>
              <a:ext uri="{FF2B5EF4-FFF2-40B4-BE49-F238E27FC236}">
                <a16:creationId xmlns:a16="http://schemas.microsoft.com/office/drawing/2014/main" id="{5FC7AD5E-F9AE-272F-1D3A-0FD4E6D1FE0F}"/>
              </a:ext>
            </a:extLst>
          </p:cNvPr>
          <p:cNvSpPr>
            <a:spLocks noGrp="1"/>
          </p:cNvSpPr>
          <p:nvPr>
            <p:ph idx="14"/>
          </p:nvPr>
        </p:nvSpPr>
        <p:spPr>
          <a:xfrm>
            <a:off x="4075661" y="6318834"/>
            <a:ext cx="4040678" cy="270353"/>
          </a:xfrm>
        </p:spPr>
        <p:txBody>
          <a:bodyPr/>
          <a:lstStyle/>
          <a:p>
            <a:r>
              <a:rPr lang="en-GB" dirty="0"/>
              <a:t>Source: Drewry Maritime Research</a:t>
            </a:r>
          </a:p>
        </p:txBody>
      </p:sp>
      <p:pic>
        <p:nvPicPr>
          <p:cNvPr id="7" name="Picture 6">
            <a:extLst>
              <a:ext uri="{FF2B5EF4-FFF2-40B4-BE49-F238E27FC236}">
                <a16:creationId xmlns:a16="http://schemas.microsoft.com/office/drawing/2014/main" id="{7D6B6B4F-E2DF-FCCF-183E-3291DECA1B5E}"/>
              </a:ext>
            </a:extLst>
          </p:cNvPr>
          <p:cNvPicPr>
            <a:picLocks noChangeAspect="1"/>
          </p:cNvPicPr>
          <p:nvPr/>
        </p:nvPicPr>
        <p:blipFill>
          <a:blip r:embed="rId2"/>
          <a:stretch>
            <a:fillRect/>
          </a:stretch>
        </p:blipFill>
        <p:spPr>
          <a:xfrm>
            <a:off x="3769859" y="1530625"/>
            <a:ext cx="8352567" cy="3864335"/>
          </a:xfrm>
          <a:prstGeom prst="rect">
            <a:avLst/>
          </a:prstGeom>
        </p:spPr>
      </p:pic>
    </p:spTree>
    <p:extLst>
      <p:ext uri="{BB962C8B-B14F-4D97-AF65-F5344CB8AC3E}">
        <p14:creationId xmlns:p14="http://schemas.microsoft.com/office/powerpoint/2010/main" val="160081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D19D5E5D-3D26-B776-4CE5-B364B377403B}"/>
              </a:ext>
            </a:extLst>
          </p:cNvPr>
          <p:cNvSpPr/>
          <p:nvPr/>
        </p:nvSpPr>
        <p:spPr>
          <a:xfrm>
            <a:off x="6939280" y="4409275"/>
            <a:ext cx="640811" cy="1061720"/>
          </a:xfrm>
          <a:prstGeom prst="ellipse">
            <a:avLst/>
          </a:prstGeom>
          <a:solidFill>
            <a:schemeClr val="bg1">
              <a:lumMod val="95000"/>
            </a:schemeClr>
          </a:solidFill>
          <a:ln w="2222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1400" dirty="0">
              <a:solidFill>
                <a:schemeClr val="accent2"/>
              </a:solidFill>
              <a:latin typeface="Arial Nova Cond" panose="020B0506020202020204" pitchFamily="34" charset="0"/>
            </a:endParaRPr>
          </a:p>
        </p:txBody>
      </p:sp>
      <p:sp>
        <p:nvSpPr>
          <p:cNvPr id="3" name="Title 2">
            <a:extLst>
              <a:ext uri="{FF2B5EF4-FFF2-40B4-BE49-F238E27FC236}">
                <a16:creationId xmlns:a16="http://schemas.microsoft.com/office/drawing/2014/main" id="{D3EE03E4-1F24-7BBC-10FD-C4131DBCB694}"/>
              </a:ext>
            </a:extLst>
          </p:cNvPr>
          <p:cNvSpPr>
            <a:spLocks noGrp="1"/>
          </p:cNvSpPr>
          <p:nvPr>
            <p:ph type="title"/>
          </p:nvPr>
        </p:nvSpPr>
        <p:spPr/>
        <p:txBody>
          <a:bodyPr/>
          <a:lstStyle/>
          <a:p>
            <a:r>
              <a:rPr lang="en-GB" dirty="0"/>
              <a:t>Container Shipping Industry – Financial Performance</a:t>
            </a:r>
          </a:p>
        </p:txBody>
      </p:sp>
      <p:graphicFrame>
        <p:nvGraphicFramePr>
          <p:cNvPr id="9" name="Content Placeholder 8">
            <a:extLst>
              <a:ext uri="{FF2B5EF4-FFF2-40B4-BE49-F238E27FC236}">
                <a16:creationId xmlns:a16="http://schemas.microsoft.com/office/drawing/2014/main" id="{E93B91C9-E727-3DD0-42E4-64A3B7B2171C}"/>
              </a:ext>
            </a:extLst>
          </p:cNvPr>
          <p:cNvGraphicFramePr>
            <a:graphicFrameLocks noGrp="1"/>
          </p:cNvGraphicFramePr>
          <p:nvPr>
            <p:ph idx="1"/>
            <p:extLst>
              <p:ext uri="{D42A27DB-BD31-4B8C-83A1-F6EECF244321}">
                <p14:modId xmlns:p14="http://schemas.microsoft.com/office/powerpoint/2010/main" val="2253612129"/>
              </p:ext>
            </p:extLst>
          </p:nvPr>
        </p:nvGraphicFramePr>
        <p:xfrm>
          <a:off x="4173538" y="1506538"/>
          <a:ext cx="7554912" cy="4675187"/>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4">
            <a:extLst>
              <a:ext uri="{FF2B5EF4-FFF2-40B4-BE49-F238E27FC236}">
                <a16:creationId xmlns:a16="http://schemas.microsoft.com/office/drawing/2014/main" id="{571DC28C-35D1-AA33-12DD-5DACF4ECA729}"/>
              </a:ext>
            </a:extLst>
          </p:cNvPr>
          <p:cNvSpPr>
            <a:spLocks noGrp="1"/>
          </p:cNvSpPr>
          <p:nvPr>
            <p:ph sz="half" idx="15"/>
          </p:nvPr>
        </p:nvSpPr>
        <p:spPr/>
        <p:txBody>
          <a:bodyPr/>
          <a:lstStyle/>
          <a:p>
            <a:r>
              <a:rPr lang="en-GB" dirty="0"/>
              <a:t>Despite its huge contribution to the trade-driven prosperity of the world, liner shipping has historically not been a big money-spinner.</a:t>
            </a:r>
          </a:p>
          <a:p>
            <a:r>
              <a:rPr lang="en-GB" dirty="0"/>
              <a:t>Carriers earned more in pandemic than during entire previous history combined.</a:t>
            </a:r>
          </a:p>
          <a:p>
            <a:r>
              <a:rPr lang="en-GB" dirty="0"/>
              <a:t>With those exceptional conditions behind us, liner profit margins expected to resume at “normal” levels.   </a:t>
            </a:r>
          </a:p>
        </p:txBody>
      </p:sp>
      <p:sp>
        <p:nvSpPr>
          <p:cNvPr id="6" name="Content Placeholder 5">
            <a:extLst>
              <a:ext uri="{FF2B5EF4-FFF2-40B4-BE49-F238E27FC236}">
                <a16:creationId xmlns:a16="http://schemas.microsoft.com/office/drawing/2014/main" id="{8A199AC7-F3CB-0FAC-E24A-D2B23AA1E65F}"/>
              </a:ext>
            </a:extLst>
          </p:cNvPr>
          <p:cNvSpPr>
            <a:spLocks noGrp="1"/>
          </p:cNvSpPr>
          <p:nvPr>
            <p:ph idx="14"/>
          </p:nvPr>
        </p:nvSpPr>
        <p:spPr>
          <a:xfrm>
            <a:off x="4173702" y="6415456"/>
            <a:ext cx="4836947" cy="270353"/>
          </a:xfrm>
        </p:spPr>
        <p:txBody>
          <a:bodyPr/>
          <a:lstStyle/>
          <a:p>
            <a:r>
              <a:rPr lang="en-GB" dirty="0"/>
              <a:t>Source: Drewry Maritime Research - </a:t>
            </a:r>
            <a:r>
              <a:rPr lang="en-GB" i="1" dirty="0"/>
              <a:t>Container Forecaster (Jul-23)</a:t>
            </a:r>
            <a:endParaRPr lang="en-GB" dirty="0"/>
          </a:p>
        </p:txBody>
      </p:sp>
      <p:sp>
        <p:nvSpPr>
          <p:cNvPr id="2" name="Content Placeholder 1">
            <a:extLst>
              <a:ext uri="{FF2B5EF4-FFF2-40B4-BE49-F238E27FC236}">
                <a16:creationId xmlns:a16="http://schemas.microsoft.com/office/drawing/2014/main" id="{39C12E96-8837-77CD-8D2F-3DB8589B66CD}"/>
              </a:ext>
            </a:extLst>
          </p:cNvPr>
          <p:cNvSpPr>
            <a:spLocks noGrp="1"/>
          </p:cNvSpPr>
          <p:nvPr>
            <p:ph sz="half" idx="10"/>
          </p:nvPr>
        </p:nvSpPr>
        <p:spPr/>
        <p:txBody>
          <a:bodyPr/>
          <a:lstStyle/>
          <a:p>
            <a:r>
              <a:rPr lang="en-GB" dirty="0"/>
              <a:t>EBIT margins for shipping lines, long time series, annual</a:t>
            </a:r>
          </a:p>
        </p:txBody>
      </p:sp>
      <p:graphicFrame>
        <p:nvGraphicFramePr>
          <p:cNvPr id="10" name="Chart 9">
            <a:extLst>
              <a:ext uri="{FF2B5EF4-FFF2-40B4-BE49-F238E27FC236}">
                <a16:creationId xmlns:a16="http://schemas.microsoft.com/office/drawing/2014/main" id="{F6A85C5C-4EF0-F01B-2204-AE74DFE66872}"/>
              </a:ext>
            </a:extLst>
          </p:cNvPr>
          <p:cNvGraphicFramePr>
            <a:graphicFrameLocks/>
          </p:cNvGraphicFramePr>
          <p:nvPr>
            <p:extLst>
              <p:ext uri="{D42A27DB-BD31-4B8C-83A1-F6EECF244321}">
                <p14:modId xmlns:p14="http://schemas.microsoft.com/office/powerpoint/2010/main" val="2742652325"/>
              </p:ext>
            </p:extLst>
          </p:nvPr>
        </p:nvGraphicFramePr>
        <p:xfrm>
          <a:off x="6096000" y="2450998"/>
          <a:ext cx="4338320" cy="2639162"/>
        </p:xfrm>
        <a:graphic>
          <a:graphicData uri="http://schemas.openxmlformats.org/drawingml/2006/chart">
            <c:chart xmlns:c="http://schemas.openxmlformats.org/drawingml/2006/chart" xmlns:r="http://schemas.openxmlformats.org/officeDocument/2006/relationships" r:id="rId3"/>
          </a:graphicData>
        </a:graphic>
      </p:graphicFrame>
      <p:sp>
        <p:nvSpPr>
          <p:cNvPr id="4" name="Arrow: Left-Right 3">
            <a:extLst>
              <a:ext uri="{FF2B5EF4-FFF2-40B4-BE49-F238E27FC236}">
                <a16:creationId xmlns:a16="http://schemas.microsoft.com/office/drawing/2014/main" id="{D9570E69-DADC-954A-ACA1-BD47F7C36088}"/>
              </a:ext>
            </a:extLst>
          </p:cNvPr>
          <p:cNvSpPr/>
          <p:nvPr/>
        </p:nvSpPr>
        <p:spPr>
          <a:xfrm>
            <a:off x="8800021" y="4815840"/>
            <a:ext cx="984059" cy="274320"/>
          </a:xfrm>
          <a:prstGeom prst="leftRightArrow">
            <a:avLst/>
          </a:prstGeom>
          <a:solidFill>
            <a:srgbClr val="92D050"/>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G" sz="1400" dirty="0">
              <a:solidFill>
                <a:schemeClr val="accent2"/>
              </a:solidFill>
              <a:latin typeface="Arial Nova Cond" panose="020B0506020202020204" pitchFamily="34" charset="0"/>
            </a:endParaRPr>
          </a:p>
        </p:txBody>
      </p:sp>
    </p:spTree>
    <p:extLst>
      <p:ext uri="{BB962C8B-B14F-4D97-AF65-F5344CB8AC3E}">
        <p14:creationId xmlns:p14="http://schemas.microsoft.com/office/powerpoint/2010/main" val="149513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9EC276-CB15-8BA1-4F2C-4494E38FA7F6}"/>
              </a:ext>
            </a:extLst>
          </p:cNvPr>
          <p:cNvSpPr>
            <a:spLocks noGrp="1"/>
          </p:cNvSpPr>
          <p:nvPr>
            <p:ph sz="half" idx="10"/>
          </p:nvPr>
        </p:nvSpPr>
        <p:spPr/>
        <p:txBody>
          <a:bodyPr/>
          <a:lstStyle/>
          <a:p>
            <a:r>
              <a:rPr lang="en-GB" dirty="0"/>
              <a:t>GDP-teu (loaded containers) multiplier</a:t>
            </a:r>
          </a:p>
        </p:txBody>
      </p:sp>
      <p:sp>
        <p:nvSpPr>
          <p:cNvPr id="3" name="Title 2">
            <a:extLst>
              <a:ext uri="{FF2B5EF4-FFF2-40B4-BE49-F238E27FC236}">
                <a16:creationId xmlns:a16="http://schemas.microsoft.com/office/drawing/2014/main" id="{661F3C3C-43E7-2CDE-964D-519C7006B699}"/>
              </a:ext>
            </a:extLst>
          </p:cNvPr>
          <p:cNvSpPr>
            <a:spLocks noGrp="1"/>
          </p:cNvSpPr>
          <p:nvPr>
            <p:ph type="title"/>
          </p:nvPr>
        </p:nvSpPr>
        <p:spPr/>
        <p:txBody>
          <a:bodyPr/>
          <a:lstStyle/>
          <a:p>
            <a:r>
              <a:rPr lang="en-GB" dirty="0"/>
              <a:t>Disconnect with economic activity</a:t>
            </a:r>
          </a:p>
        </p:txBody>
      </p:sp>
      <p:sp>
        <p:nvSpPr>
          <p:cNvPr id="5" name="Content Placeholder 4">
            <a:extLst>
              <a:ext uri="{FF2B5EF4-FFF2-40B4-BE49-F238E27FC236}">
                <a16:creationId xmlns:a16="http://schemas.microsoft.com/office/drawing/2014/main" id="{5CBC1541-81D6-F1D6-B38E-66204CA5E331}"/>
              </a:ext>
            </a:extLst>
          </p:cNvPr>
          <p:cNvSpPr>
            <a:spLocks noGrp="1"/>
          </p:cNvSpPr>
          <p:nvPr>
            <p:ph sz="half" idx="15"/>
          </p:nvPr>
        </p:nvSpPr>
        <p:spPr/>
        <p:txBody>
          <a:bodyPr/>
          <a:lstStyle/>
          <a:p>
            <a:r>
              <a:rPr lang="en-GB" dirty="0"/>
              <a:t>The relationship between GDP and teu is expected to resume normal service once the after shocks of the pandemic have receded.</a:t>
            </a:r>
          </a:p>
          <a:p>
            <a:endParaRPr lang="en-GB" dirty="0"/>
          </a:p>
          <a:p>
            <a:r>
              <a:rPr lang="en-GB" dirty="0"/>
              <a:t>The demand surge created an unnatural high, while the subsequent pinch on consumer spending power has left a deep void in the container market, even while the broader global economy pushes forward.</a:t>
            </a:r>
          </a:p>
        </p:txBody>
      </p:sp>
      <p:sp>
        <p:nvSpPr>
          <p:cNvPr id="6" name="Content Placeholder 5">
            <a:extLst>
              <a:ext uri="{FF2B5EF4-FFF2-40B4-BE49-F238E27FC236}">
                <a16:creationId xmlns:a16="http://schemas.microsoft.com/office/drawing/2014/main" id="{50725C76-5247-D295-DB91-4EA952307EA8}"/>
              </a:ext>
            </a:extLst>
          </p:cNvPr>
          <p:cNvSpPr>
            <a:spLocks noGrp="1"/>
          </p:cNvSpPr>
          <p:nvPr>
            <p:ph idx="14"/>
          </p:nvPr>
        </p:nvSpPr>
        <p:spPr>
          <a:xfrm>
            <a:off x="4173703" y="6415456"/>
            <a:ext cx="4468852" cy="270353"/>
          </a:xfrm>
        </p:spPr>
        <p:txBody>
          <a:bodyPr/>
          <a:lstStyle/>
          <a:p>
            <a:r>
              <a:rPr lang="en-GB" dirty="0"/>
              <a:t>Source: Drewry Maritime Research</a:t>
            </a:r>
          </a:p>
        </p:txBody>
      </p:sp>
      <p:pic>
        <p:nvPicPr>
          <p:cNvPr id="11" name="Picture 10">
            <a:extLst>
              <a:ext uri="{FF2B5EF4-FFF2-40B4-BE49-F238E27FC236}">
                <a16:creationId xmlns:a16="http://schemas.microsoft.com/office/drawing/2014/main" id="{CD1B262C-8745-A76F-55F3-98402CFE0853}"/>
              </a:ext>
            </a:extLst>
          </p:cNvPr>
          <p:cNvPicPr>
            <a:picLocks noChangeAspect="1"/>
          </p:cNvPicPr>
          <p:nvPr/>
        </p:nvPicPr>
        <p:blipFill>
          <a:blip r:embed="rId2"/>
          <a:stretch>
            <a:fillRect/>
          </a:stretch>
        </p:blipFill>
        <p:spPr>
          <a:xfrm>
            <a:off x="3648688" y="1804998"/>
            <a:ext cx="8678970" cy="2987842"/>
          </a:xfrm>
          <a:prstGeom prst="rect">
            <a:avLst/>
          </a:prstGeom>
        </p:spPr>
      </p:pic>
    </p:spTree>
    <p:extLst>
      <p:ext uri="{BB962C8B-B14F-4D97-AF65-F5344CB8AC3E}">
        <p14:creationId xmlns:p14="http://schemas.microsoft.com/office/powerpoint/2010/main" val="218907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862D3E-F836-B3D5-969C-EE91F807AD2A}"/>
              </a:ext>
            </a:extLst>
          </p:cNvPr>
          <p:cNvSpPr>
            <a:spLocks noGrp="1"/>
          </p:cNvSpPr>
          <p:nvPr>
            <p:ph sz="half" idx="10"/>
          </p:nvPr>
        </p:nvSpPr>
        <p:spPr/>
        <p:txBody>
          <a:bodyPr/>
          <a:lstStyle/>
          <a:p>
            <a:endParaRPr lang="en-SG"/>
          </a:p>
        </p:txBody>
      </p:sp>
      <p:sp>
        <p:nvSpPr>
          <p:cNvPr id="3" name="Title 2">
            <a:extLst>
              <a:ext uri="{FF2B5EF4-FFF2-40B4-BE49-F238E27FC236}">
                <a16:creationId xmlns:a16="http://schemas.microsoft.com/office/drawing/2014/main" id="{A56D0166-C16D-04EE-B679-81E42D837064}"/>
              </a:ext>
            </a:extLst>
          </p:cNvPr>
          <p:cNvSpPr>
            <a:spLocks noGrp="1"/>
          </p:cNvSpPr>
          <p:nvPr>
            <p:ph type="title"/>
          </p:nvPr>
        </p:nvSpPr>
        <p:spPr/>
        <p:txBody>
          <a:bodyPr/>
          <a:lstStyle/>
          <a:p>
            <a:r>
              <a:rPr lang="en-SG" dirty="0"/>
              <a:t>Global container port throughput</a:t>
            </a:r>
          </a:p>
        </p:txBody>
      </p:sp>
      <p:sp>
        <p:nvSpPr>
          <p:cNvPr id="5" name="Content Placeholder 4">
            <a:extLst>
              <a:ext uri="{FF2B5EF4-FFF2-40B4-BE49-F238E27FC236}">
                <a16:creationId xmlns:a16="http://schemas.microsoft.com/office/drawing/2014/main" id="{AF54BEBE-513D-C23D-4F05-3F704494021B}"/>
              </a:ext>
            </a:extLst>
          </p:cNvPr>
          <p:cNvSpPr>
            <a:spLocks noGrp="1"/>
          </p:cNvSpPr>
          <p:nvPr>
            <p:ph sz="half" idx="15"/>
          </p:nvPr>
        </p:nvSpPr>
        <p:spPr/>
        <p:txBody>
          <a:bodyPr/>
          <a:lstStyle/>
          <a:p>
            <a:r>
              <a:rPr lang="en-US" dirty="0"/>
              <a:t>Global throughput for 2022 was only +0.6%</a:t>
            </a:r>
          </a:p>
          <a:p>
            <a:endParaRPr lang="en-US" dirty="0"/>
          </a:p>
          <a:p>
            <a:r>
              <a:rPr lang="en-US" dirty="0"/>
              <a:t>Outlook for 2023 and 2024 downgraded to -0.2% and +2% respectively</a:t>
            </a:r>
          </a:p>
          <a:p>
            <a:endParaRPr lang="en-US" dirty="0"/>
          </a:p>
          <a:p>
            <a:r>
              <a:rPr lang="en-US" dirty="0"/>
              <a:t>Forecast for 2024 at just 2% far below that of previous bounce-back years.</a:t>
            </a:r>
            <a:endParaRPr lang="en-SG" dirty="0"/>
          </a:p>
        </p:txBody>
      </p:sp>
      <p:sp>
        <p:nvSpPr>
          <p:cNvPr id="6" name="Content Placeholder 5">
            <a:extLst>
              <a:ext uri="{FF2B5EF4-FFF2-40B4-BE49-F238E27FC236}">
                <a16:creationId xmlns:a16="http://schemas.microsoft.com/office/drawing/2014/main" id="{C4169504-16F9-6052-D359-48FACFC976AE}"/>
              </a:ext>
            </a:extLst>
          </p:cNvPr>
          <p:cNvSpPr>
            <a:spLocks noGrp="1"/>
          </p:cNvSpPr>
          <p:nvPr>
            <p:ph idx="14"/>
          </p:nvPr>
        </p:nvSpPr>
        <p:spPr/>
        <p:txBody>
          <a:bodyPr/>
          <a:lstStyle/>
          <a:p>
            <a:r>
              <a:rPr lang="en-SG" dirty="0"/>
              <a:t>Source: Drewry Maritime Research</a:t>
            </a:r>
          </a:p>
          <a:p>
            <a:endParaRPr lang="en-SG" dirty="0"/>
          </a:p>
        </p:txBody>
      </p:sp>
      <p:pic>
        <p:nvPicPr>
          <p:cNvPr id="14" name="Content Placeholder 13">
            <a:extLst>
              <a:ext uri="{FF2B5EF4-FFF2-40B4-BE49-F238E27FC236}">
                <a16:creationId xmlns:a16="http://schemas.microsoft.com/office/drawing/2014/main" id="{5BFE5DC5-461D-171D-842D-4F3258C40E44}"/>
              </a:ext>
            </a:extLst>
          </p:cNvPr>
          <p:cNvPicPr>
            <a:picLocks noGrp="1" noChangeAspect="1"/>
          </p:cNvPicPr>
          <p:nvPr>
            <p:ph idx="1"/>
          </p:nvPr>
        </p:nvPicPr>
        <p:blipFill>
          <a:blip r:embed="rId2"/>
          <a:stretch>
            <a:fillRect/>
          </a:stretch>
        </p:blipFill>
        <p:spPr>
          <a:xfrm>
            <a:off x="3745416" y="1584960"/>
            <a:ext cx="8314504" cy="4632960"/>
          </a:xfrm>
        </p:spPr>
      </p:pic>
    </p:spTree>
    <p:extLst>
      <p:ext uri="{BB962C8B-B14F-4D97-AF65-F5344CB8AC3E}">
        <p14:creationId xmlns:p14="http://schemas.microsoft.com/office/powerpoint/2010/main" val="2844955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DAF00E-F6B0-FB18-8D38-93C33C15B8EB}"/>
              </a:ext>
            </a:extLst>
          </p:cNvPr>
          <p:cNvSpPr>
            <a:spLocks noGrp="1"/>
          </p:cNvSpPr>
          <p:nvPr>
            <p:ph type="title"/>
          </p:nvPr>
        </p:nvSpPr>
        <p:spPr/>
        <p:txBody>
          <a:bodyPr/>
          <a:lstStyle/>
          <a:p>
            <a:r>
              <a:rPr lang="en-GB" dirty="0"/>
              <a:t>Global Container Shipping Demand Outlook 2024</a:t>
            </a:r>
          </a:p>
        </p:txBody>
      </p:sp>
      <p:sp>
        <p:nvSpPr>
          <p:cNvPr id="8" name="Content Placeholder 7">
            <a:extLst>
              <a:ext uri="{FF2B5EF4-FFF2-40B4-BE49-F238E27FC236}">
                <a16:creationId xmlns:a16="http://schemas.microsoft.com/office/drawing/2014/main" id="{9778A562-2863-E59E-BEC4-73AFAE9F0D95}"/>
              </a:ext>
            </a:extLst>
          </p:cNvPr>
          <p:cNvSpPr>
            <a:spLocks noGrp="1"/>
          </p:cNvSpPr>
          <p:nvPr>
            <p:ph sz="half" idx="15"/>
          </p:nvPr>
        </p:nvSpPr>
        <p:spPr/>
        <p:txBody>
          <a:bodyPr/>
          <a:lstStyle/>
          <a:p>
            <a:pPr>
              <a:spcBef>
                <a:spcPts val="0"/>
              </a:spcBef>
              <a:spcAft>
                <a:spcPts val="0"/>
              </a:spcAft>
            </a:pPr>
            <a:r>
              <a:rPr lang="en-GB" dirty="0"/>
              <a:t>Our forecast for 2024 reflects a lower baseline, but at just 2% it also signifies a pretty muted market, far below that of previous bounce-back years.</a:t>
            </a:r>
          </a:p>
          <a:p>
            <a:pPr>
              <a:spcBef>
                <a:spcPts val="0"/>
              </a:spcBef>
              <a:spcAft>
                <a:spcPts val="0"/>
              </a:spcAft>
            </a:pPr>
            <a:endParaRPr lang="en-GB" dirty="0"/>
          </a:p>
          <a:p>
            <a:pPr>
              <a:spcBef>
                <a:spcPts val="0"/>
              </a:spcBef>
              <a:spcAft>
                <a:spcPts val="0"/>
              </a:spcAft>
            </a:pPr>
            <a:r>
              <a:rPr lang="en-GB" dirty="0"/>
              <a:t>Western economies of North America, Europe and Oceania reside in middle-tier in terms of growth, mainly because they have suffered most this year and therefore have a greater opportunity to bounce back.</a:t>
            </a:r>
          </a:p>
        </p:txBody>
      </p:sp>
      <p:sp>
        <p:nvSpPr>
          <p:cNvPr id="7" name="Content Placeholder 6">
            <a:extLst>
              <a:ext uri="{FF2B5EF4-FFF2-40B4-BE49-F238E27FC236}">
                <a16:creationId xmlns:a16="http://schemas.microsoft.com/office/drawing/2014/main" id="{CE29A898-EE53-27C8-FF31-F48376675822}"/>
              </a:ext>
            </a:extLst>
          </p:cNvPr>
          <p:cNvSpPr>
            <a:spLocks noGrp="1"/>
          </p:cNvSpPr>
          <p:nvPr>
            <p:ph idx="14"/>
          </p:nvPr>
        </p:nvSpPr>
        <p:spPr/>
        <p:txBody>
          <a:bodyPr/>
          <a:lstStyle/>
          <a:p>
            <a:r>
              <a:rPr lang="en-GB" dirty="0"/>
              <a:t>Source: Drewry Maritime Research</a:t>
            </a:r>
          </a:p>
        </p:txBody>
      </p:sp>
      <p:pic>
        <p:nvPicPr>
          <p:cNvPr id="5" name="Picture 4">
            <a:extLst>
              <a:ext uri="{FF2B5EF4-FFF2-40B4-BE49-F238E27FC236}">
                <a16:creationId xmlns:a16="http://schemas.microsoft.com/office/drawing/2014/main" id="{848BA097-725A-1EF7-780B-075ED03D7CBF}"/>
              </a:ext>
            </a:extLst>
          </p:cNvPr>
          <p:cNvPicPr>
            <a:picLocks noChangeAspect="1"/>
          </p:cNvPicPr>
          <p:nvPr/>
        </p:nvPicPr>
        <p:blipFill>
          <a:blip r:embed="rId2"/>
          <a:stretch>
            <a:fillRect/>
          </a:stretch>
        </p:blipFill>
        <p:spPr>
          <a:xfrm>
            <a:off x="3853111" y="1359568"/>
            <a:ext cx="8198019" cy="3244516"/>
          </a:xfrm>
          <a:prstGeom prst="rect">
            <a:avLst/>
          </a:prstGeom>
        </p:spPr>
      </p:pic>
    </p:spTree>
    <p:extLst>
      <p:ext uri="{BB962C8B-B14F-4D97-AF65-F5344CB8AC3E}">
        <p14:creationId xmlns:p14="http://schemas.microsoft.com/office/powerpoint/2010/main" val="2593461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EA795F-C04E-A7EA-7217-025BA96D6BD8}"/>
              </a:ext>
            </a:extLst>
          </p:cNvPr>
          <p:cNvSpPr>
            <a:spLocks noGrp="1"/>
          </p:cNvSpPr>
          <p:nvPr>
            <p:ph sz="half" idx="10"/>
          </p:nvPr>
        </p:nvSpPr>
        <p:spPr/>
        <p:txBody>
          <a:bodyPr/>
          <a:lstStyle/>
          <a:p>
            <a:r>
              <a:rPr lang="en-GB" dirty="0"/>
              <a:t>Cellular containership fleet and annual growth rates</a:t>
            </a:r>
          </a:p>
        </p:txBody>
      </p:sp>
      <p:sp>
        <p:nvSpPr>
          <p:cNvPr id="3" name="Title 2">
            <a:extLst>
              <a:ext uri="{FF2B5EF4-FFF2-40B4-BE49-F238E27FC236}">
                <a16:creationId xmlns:a16="http://schemas.microsoft.com/office/drawing/2014/main" id="{42E607B2-B9BC-F584-4061-EEACFF52FC7B}"/>
              </a:ext>
            </a:extLst>
          </p:cNvPr>
          <p:cNvSpPr>
            <a:spLocks noGrp="1"/>
          </p:cNvSpPr>
          <p:nvPr>
            <p:ph type="title"/>
          </p:nvPr>
        </p:nvSpPr>
        <p:spPr/>
        <p:txBody>
          <a:bodyPr>
            <a:normAutofit/>
          </a:bodyPr>
          <a:lstStyle/>
          <a:p>
            <a:r>
              <a:rPr lang="en-US" dirty="0"/>
              <a:t>Development of containership fleet and outlook</a:t>
            </a:r>
            <a:endParaRPr lang="en-GB" dirty="0"/>
          </a:p>
        </p:txBody>
      </p:sp>
      <p:graphicFrame>
        <p:nvGraphicFramePr>
          <p:cNvPr id="9" name="Content Placeholder 8">
            <a:extLst>
              <a:ext uri="{FF2B5EF4-FFF2-40B4-BE49-F238E27FC236}">
                <a16:creationId xmlns:a16="http://schemas.microsoft.com/office/drawing/2014/main" id="{03449BBA-3672-83DC-4E51-1E88A9E6584D}"/>
              </a:ext>
            </a:extLst>
          </p:cNvPr>
          <p:cNvGraphicFramePr>
            <a:graphicFrameLocks noGrp="1"/>
          </p:cNvGraphicFramePr>
          <p:nvPr>
            <p:ph idx="1"/>
            <p:extLst>
              <p:ext uri="{D42A27DB-BD31-4B8C-83A1-F6EECF244321}">
                <p14:modId xmlns:p14="http://schemas.microsoft.com/office/powerpoint/2010/main" val="1197357583"/>
              </p:ext>
            </p:extLst>
          </p:nvPr>
        </p:nvGraphicFramePr>
        <p:xfrm>
          <a:off x="4173538" y="1506538"/>
          <a:ext cx="7554912" cy="4675187"/>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4">
            <a:extLst>
              <a:ext uri="{FF2B5EF4-FFF2-40B4-BE49-F238E27FC236}">
                <a16:creationId xmlns:a16="http://schemas.microsoft.com/office/drawing/2014/main" id="{3DA44F35-878B-526E-DF2C-DA9D35F8E40E}"/>
              </a:ext>
            </a:extLst>
          </p:cNvPr>
          <p:cNvSpPr>
            <a:spLocks noGrp="1"/>
          </p:cNvSpPr>
          <p:nvPr>
            <p:ph sz="half" idx="15"/>
          </p:nvPr>
        </p:nvSpPr>
        <p:spPr/>
        <p:txBody>
          <a:bodyPr/>
          <a:lstStyle/>
          <a:p>
            <a:r>
              <a:rPr lang="en-GB" dirty="0"/>
              <a:t>Ships ordered in the market boom are now being delivered.</a:t>
            </a:r>
          </a:p>
          <a:p>
            <a:r>
              <a:rPr lang="en-GB" dirty="0"/>
              <a:t>For this year we expect the fleet to increase by 7.2% after accounting for deliveries, slippage and scrapping.</a:t>
            </a:r>
          </a:p>
          <a:p>
            <a:r>
              <a:rPr lang="en-GB" dirty="0"/>
              <a:t>Expected to breach 30 million teu in 2025. </a:t>
            </a:r>
          </a:p>
        </p:txBody>
      </p:sp>
      <p:sp>
        <p:nvSpPr>
          <p:cNvPr id="6" name="Content Placeholder 5">
            <a:extLst>
              <a:ext uri="{FF2B5EF4-FFF2-40B4-BE49-F238E27FC236}">
                <a16:creationId xmlns:a16="http://schemas.microsoft.com/office/drawing/2014/main" id="{63705816-EDF9-B192-1E6A-592F1BFED66B}"/>
              </a:ext>
            </a:extLst>
          </p:cNvPr>
          <p:cNvSpPr>
            <a:spLocks noGrp="1"/>
          </p:cNvSpPr>
          <p:nvPr>
            <p:ph idx="14"/>
          </p:nvPr>
        </p:nvSpPr>
        <p:spPr/>
        <p:txBody>
          <a:bodyPr/>
          <a:lstStyle/>
          <a:p>
            <a:r>
              <a:rPr lang="en-GB" dirty="0"/>
              <a:t>Source: Drewry Maritime Research - </a:t>
            </a:r>
            <a:r>
              <a:rPr lang="en-GB" i="1" dirty="0"/>
              <a:t>Container Forecaster (Jul-23)</a:t>
            </a:r>
          </a:p>
        </p:txBody>
      </p:sp>
      <p:graphicFrame>
        <p:nvGraphicFramePr>
          <p:cNvPr id="11" name="Chart 10">
            <a:extLst>
              <a:ext uri="{FF2B5EF4-FFF2-40B4-BE49-F238E27FC236}">
                <a16:creationId xmlns:a16="http://schemas.microsoft.com/office/drawing/2014/main" id="{83C859A8-4DAC-B635-F533-B04ACFB3CD42}"/>
              </a:ext>
            </a:extLst>
          </p:cNvPr>
          <p:cNvGraphicFramePr>
            <a:graphicFrameLocks/>
          </p:cNvGraphicFramePr>
          <p:nvPr/>
        </p:nvGraphicFramePr>
        <p:xfrm>
          <a:off x="5744865" y="2197579"/>
          <a:ext cx="4487648" cy="27862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14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DAF00E-F6B0-FB18-8D38-93C33C15B8EB}"/>
              </a:ext>
            </a:extLst>
          </p:cNvPr>
          <p:cNvSpPr>
            <a:spLocks noGrp="1"/>
          </p:cNvSpPr>
          <p:nvPr>
            <p:ph type="title"/>
          </p:nvPr>
        </p:nvSpPr>
        <p:spPr/>
        <p:txBody>
          <a:bodyPr/>
          <a:lstStyle/>
          <a:p>
            <a:r>
              <a:rPr lang="en-GB" dirty="0"/>
              <a:t>Global Container Shipping Supply Outlook</a:t>
            </a:r>
          </a:p>
        </p:txBody>
      </p:sp>
      <p:sp>
        <p:nvSpPr>
          <p:cNvPr id="8" name="Content Placeholder 7">
            <a:extLst>
              <a:ext uri="{FF2B5EF4-FFF2-40B4-BE49-F238E27FC236}">
                <a16:creationId xmlns:a16="http://schemas.microsoft.com/office/drawing/2014/main" id="{9778A562-2863-E59E-BEC4-73AFAE9F0D95}"/>
              </a:ext>
            </a:extLst>
          </p:cNvPr>
          <p:cNvSpPr>
            <a:spLocks noGrp="1"/>
          </p:cNvSpPr>
          <p:nvPr>
            <p:ph sz="half" idx="15"/>
          </p:nvPr>
        </p:nvSpPr>
        <p:spPr/>
        <p:txBody>
          <a:bodyPr/>
          <a:lstStyle/>
          <a:p>
            <a:pPr>
              <a:spcBef>
                <a:spcPts val="0"/>
              </a:spcBef>
              <a:spcAft>
                <a:spcPts val="0"/>
              </a:spcAft>
            </a:pPr>
            <a:r>
              <a:rPr lang="en-GB" dirty="0"/>
              <a:t>World containership fleet to increase by 6.4% in 2024 after accounting for deliveries, slippage and scrapping. </a:t>
            </a:r>
          </a:p>
          <a:p>
            <a:pPr>
              <a:spcBef>
                <a:spcPts val="0"/>
              </a:spcBef>
              <a:spcAft>
                <a:spcPts val="0"/>
              </a:spcAft>
            </a:pPr>
            <a:endParaRPr lang="en-GB" dirty="0"/>
          </a:p>
          <a:p>
            <a:pPr>
              <a:spcBef>
                <a:spcPts val="0"/>
              </a:spcBef>
              <a:spcAft>
                <a:spcPts val="0"/>
              </a:spcAft>
            </a:pPr>
            <a:r>
              <a:rPr lang="en-GB" dirty="0"/>
              <a:t>Between 2022 &amp; 2024, 3.6 million teu added.</a:t>
            </a:r>
          </a:p>
          <a:p>
            <a:pPr>
              <a:spcBef>
                <a:spcPts val="0"/>
              </a:spcBef>
              <a:spcAft>
                <a:spcPts val="0"/>
              </a:spcAft>
            </a:pPr>
            <a:endParaRPr lang="en-GB" dirty="0"/>
          </a:p>
          <a:p>
            <a:pPr>
              <a:spcBef>
                <a:spcPts val="0"/>
              </a:spcBef>
              <a:spcAft>
                <a:spcPts val="0"/>
              </a:spcAft>
            </a:pPr>
            <a:r>
              <a:rPr lang="en-GB" dirty="0"/>
              <a:t>Between 2022 &amp; 2025, 5.0 million teu added</a:t>
            </a:r>
          </a:p>
        </p:txBody>
      </p:sp>
      <p:sp>
        <p:nvSpPr>
          <p:cNvPr id="7" name="Content Placeholder 6">
            <a:extLst>
              <a:ext uri="{FF2B5EF4-FFF2-40B4-BE49-F238E27FC236}">
                <a16:creationId xmlns:a16="http://schemas.microsoft.com/office/drawing/2014/main" id="{CE29A898-EE53-27C8-FF31-F48376675822}"/>
              </a:ext>
            </a:extLst>
          </p:cNvPr>
          <p:cNvSpPr>
            <a:spLocks noGrp="1"/>
          </p:cNvSpPr>
          <p:nvPr>
            <p:ph idx="14"/>
          </p:nvPr>
        </p:nvSpPr>
        <p:spPr/>
        <p:txBody>
          <a:bodyPr/>
          <a:lstStyle/>
          <a:p>
            <a:r>
              <a:rPr lang="en-GB" dirty="0"/>
              <a:t>Source: Drewry Maritime Research</a:t>
            </a:r>
          </a:p>
        </p:txBody>
      </p:sp>
      <p:pic>
        <p:nvPicPr>
          <p:cNvPr id="5" name="Picture 4">
            <a:extLst>
              <a:ext uri="{FF2B5EF4-FFF2-40B4-BE49-F238E27FC236}">
                <a16:creationId xmlns:a16="http://schemas.microsoft.com/office/drawing/2014/main" id="{CB3E0054-98D9-BDE0-7A11-F7637414D542}"/>
              </a:ext>
            </a:extLst>
          </p:cNvPr>
          <p:cNvPicPr>
            <a:picLocks noChangeAspect="1"/>
          </p:cNvPicPr>
          <p:nvPr/>
        </p:nvPicPr>
        <p:blipFill>
          <a:blip r:embed="rId2"/>
          <a:stretch>
            <a:fillRect/>
          </a:stretch>
        </p:blipFill>
        <p:spPr>
          <a:xfrm>
            <a:off x="3870740" y="1650585"/>
            <a:ext cx="8321260" cy="2931353"/>
          </a:xfrm>
          <a:prstGeom prst="rect">
            <a:avLst/>
          </a:prstGeom>
        </p:spPr>
      </p:pic>
    </p:spTree>
    <p:extLst>
      <p:ext uri="{BB962C8B-B14F-4D97-AF65-F5344CB8AC3E}">
        <p14:creationId xmlns:p14="http://schemas.microsoft.com/office/powerpoint/2010/main" val="347485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DAF00E-F6B0-FB18-8D38-93C33C15B8EB}"/>
              </a:ext>
            </a:extLst>
          </p:cNvPr>
          <p:cNvSpPr>
            <a:spLocks noGrp="1"/>
          </p:cNvSpPr>
          <p:nvPr>
            <p:ph type="title"/>
          </p:nvPr>
        </p:nvSpPr>
        <p:spPr/>
        <p:txBody>
          <a:bodyPr/>
          <a:lstStyle/>
          <a:p>
            <a:r>
              <a:rPr lang="en-GB" dirty="0"/>
              <a:t>Drewry Global Supply-Demand Index</a:t>
            </a:r>
          </a:p>
        </p:txBody>
      </p:sp>
      <p:sp>
        <p:nvSpPr>
          <p:cNvPr id="8" name="Content Placeholder 7">
            <a:extLst>
              <a:ext uri="{FF2B5EF4-FFF2-40B4-BE49-F238E27FC236}">
                <a16:creationId xmlns:a16="http://schemas.microsoft.com/office/drawing/2014/main" id="{9778A562-2863-E59E-BEC4-73AFAE9F0D95}"/>
              </a:ext>
            </a:extLst>
          </p:cNvPr>
          <p:cNvSpPr>
            <a:spLocks noGrp="1"/>
          </p:cNvSpPr>
          <p:nvPr>
            <p:ph sz="half" idx="15"/>
          </p:nvPr>
        </p:nvSpPr>
        <p:spPr>
          <a:xfrm>
            <a:off x="248653" y="403989"/>
            <a:ext cx="3112848" cy="5515847"/>
          </a:xfrm>
        </p:spPr>
        <p:txBody>
          <a:bodyPr/>
          <a:lstStyle/>
          <a:p>
            <a:pPr>
              <a:spcBef>
                <a:spcPts val="0"/>
              </a:spcBef>
              <a:spcAft>
                <a:spcPts val="0"/>
              </a:spcAft>
            </a:pPr>
            <a:r>
              <a:rPr lang="en-GB" dirty="0"/>
              <a:t>For 2024, the Drewry global supply/demand index is projected to set a new all-time low of 74.3 (before any adjustment for idle ships).</a:t>
            </a:r>
          </a:p>
          <a:p>
            <a:pPr>
              <a:spcBef>
                <a:spcPts val="0"/>
              </a:spcBef>
              <a:spcAft>
                <a:spcPts val="0"/>
              </a:spcAft>
            </a:pPr>
            <a:endParaRPr lang="en-GB" dirty="0"/>
          </a:p>
          <a:p>
            <a:pPr>
              <a:spcBef>
                <a:spcPts val="0"/>
              </a:spcBef>
              <a:spcAft>
                <a:spcPts val="0"/>
              </a:spcAft>
            </a:pPr>
            <a:r>
              <a:rPr lang="en-GB" dirty="0"/>
              <a:t>Assumptions:</a:t>
            </a:r>
          </a:p>
          <a:p>
            <a:pPr>
              <a:spcBef>
                <a:spcPts val="0"/>
              </a:spcBef>
              <a:spcAft>
                <a:spcPts val="0"/>
              </a:spcAft>
            </a:pPr>
            <a:endParaRPr lang="en-GB" dirty="0"/>
          </a:p>
          <a:p>
            <a:pPr marL="342900" indent="-342900">
              <a:spcBef>
                <a:spcPts val="0"/>
              </a:spcBef>
              <a:spcAft>
                <a:spcPts val="0"/>
              </a:spcAft>
              <a:buFont typeface="Arial" panose="020B0604020202020204" pitchFamily="34" charset="0"/>
              <a:buChar char="•"/>
            </a:pPr>
            <a:r>
              <a:rPr lang="en-GB" dirty="0"/>
              <a:t>Newbuild delivery rate 80%</a:t>
            </a:r>
          </a:p>
          <a:p>
            <a:pPr marL="342900" indent="-342900">
              <a:spcBef>
                <a:spcPts val="0"/>
              </a:spcBef>
              <a:spcAft>
                <a:spcPts val="0"/>
              </a:spcAft>
              <a:buFont typeface="Arial" panose="020B0604020202020204" pitchFamily="34" charset="0"/>
              <a:buChar char="•"/>
            </a:pPr>
            <a:r>
              <a:rPr lang="en-GB" dirty="0"/>
              <a:t>Demolitions 600 </a:t>
            </a:r>
            <a:r>
              <a:rPr lang="en-GB" dirty="0" err="1"/>
              <a:t>kteu</a:t>
            </a:r>
            <a:endParaRPr lang="en-GB" dirty="0"/>
          </a:p>
          <a:p>
            <a:pPr marL="342900" indent="-342900">
              <a:spcBef>
                <a:spcPts val="0"/>
              </a:spcBef>
              <a:spcAft>
                <a:spcPts val="0"/>
              </a:spcAft>
              <a:buFont typeface="Arial" panose="020B0604020202020204" pitchFamily="34" charset="0"/>
              <a:buChar char="•"/>
            </a:pPr>
            <a:r>
              <a:rPr lang="en-GB" dirty="0" err="1"/>
              <a:t>Avg</a:t>
            </a:r>
            <a:r>
              <a:rPr lang="en-GB" dirty="0"/>
              <a:t> ship speed 13.8 knots (-1% YoY)</a:t>
            </a:r>
          </a:p>
          <a:p>
            <a:pPr>
              <a:spcBef>
                <a:spcPts val="0"/>
              </a:spcBef>
              <a:spcAft>
                <a:spcPts val="0"/>
              </a:spcAft>
            </a:pPr>
            <a:endParaRPr lang="en-GB" dirty="0"/>
          </a:p>
        </p:txBody>
      </p:sp>
      <p:sp>
        <p:nvSpPr>
          <p:cNvPr id="7" name="Content Placeholder 6">
            <a:extLst>
              <a:ext uri="{FF2B5EF4-FFF2-40B4-BE49-F238E27FC236}">
                <a16:creationId xmlns:a16="http://schemas.microsoft.com/office/drawing/2014/main" id="{CE29A898-EE53-27C8-FF31-F48376675822}"/>
              </a:ext>
            </a:extLst>
          </p:cNvPr>
          <p:cNvSpPr>
            <a:spLocks noGrp="1"/>
          </p:cNvSpPr>
          <p:nvPr>
            <p:ph idx="14"/>
          </p:nvPr>
        </p:nvSpPr>
        <p:spPr/>
        <p:txBody>
          <a:bodyPr/>
          <a:lstStyle/>
          <a:p>
            <a:r>
              <a:rPr lang="en-GB" dirty="0"/>
              <a:t>Source: Drewry Maritime Research</a:t>
            </a:r>
          </a:p>
        </p:txBody>
      </p:sp>
      <p:pic>
        <p:nvPicPr>
          <p:cNvPr id="5" name="Picture 4">
            <a:extLst>
              <a:ext uri="{FF2B5EF4-FFF2-40B4-BE49-F238E27FC236}">
                <a16:creationId xmlns:a16="http://schemas.microsoft.com/office/drawing/2014/main" id="{12EE1ADA-2D39-E069-F4C9-8DC22213F910}"/>
              </a:ext>
            </a:extLst>
          </p:cNvPr>
          <p:cNvPicPr>
            <a:picLocks noChangeAspect="1"/>
          </p:cNvPicPr>
          <p:nvPr/>
        </p:nvPicPr>
        <p:blipFill>
          <a:blip r:embed="rId2"/>
          <a:stretch>
            <a:fillRect/>
          </a:stretch>
        </p:blipFill>
        <p:spPr>
          <a:xfrm>
            <a:off x="3903593" y="1505500"/>
            <a:ext cx="8283891" cy="3234941"/>
          </a:xfrm>
          <a:prstGeom prst="rect">
            <a:avLst/>
          </a:prstGeom>
        </p:spPr>
      </p:pic>
    </p:spTree>
    <p:extLst>
      <p:ext uri="{BB962C8B-B14F-4D97-AF65-F5344CB8AC3E}">
        <p14:creationId xmlns:p14="http://schemas.microsoft.com/office/powerpoint/2010/main" val="2990568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1AA7AB53-FF39-FEE2-A525-712FD5D297F9}"/>
              </a:ext>
            </a:extLst>
          </p:cNvPr>
          <p:cNvSpPr>
            <a:spLocks noGrp="1"/>
          </p:cNvSpPr>
          <p:nvPr>
            <p:ph sz="half" idx="10"/>
          </p:nvPr>
        </p:nvSpPr>
        <p:spPr/>
        <p:txBody>
          <a:bodyPr/>
          <a:lstStyle/>
          <a:p>
            <a:endParaRPr lang="en-GB"/>
          </a:p>
        </p:txBody>
      </p:sp>
      <p:sp>
        <p:nvSpPr>
          <p:cNvPr id="3" name="Title 2">
            <a:extLst>
              <a:ext uri="{FF2B5EF4-FFF2-40B4-BE49-F238E27FC236}">
                <a16:creationId xmlns:a16="http://schemas.microsoft.com/office/drawing/2014/main" id="{662EF1A4-B59C-5D71-0CCA-DFA00BEEB089}"/>
              </a:ext>
            </a:extLst>
          </p:cNvPr>
          <p:cNvSpPr>
            <a:spLocks noGrp="1"/>
          </p:cNvSpPr>
          <p:nvPr>
            <p:ph type="title"/>
          </p:nvPr>
        </p:nvSpPr>
        <p:spPr/>
        <p:txBody>
          <a:bodyPr/>
          <a:lstStyle/>
          <a:p>
            <a:r>
              <a:rPr lang="en-GB" dirty="0"/>
              <a:t>Summary of Market Threats</a:t>
            </a:r>
          </a:p>
        </p:txBody>
      </p:sp>
      <p:sp>
        <p:nvSpPr>
          <p:cNvPr id="4" name="Rectangle 3">
            <a:extLst>
              <a:ext uri="{FF2B5EF4-FFF2-40B4-BE49-F238E27FC236}">
                <a16:creationId xmlns:a16="http://schemas.microsoft.com/office/drawing/2014/main" id="{C712C700-FC90-24E2-9C84-8C718DD5C24B}"/>
              </a:ext>
            </a:extLst>
          </p:cNvPr>
          <p:cNvSpPr/>
          <p:nvPr/>
        </p:nvSpPr>
        <p:spPr>
          <a:xfrm>
            <a:off x="480000" y="855065"/>
            <a:ext cx="3564000" cy="459687"/>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RISK</a:t>
            </a:r>
          </a:p>
        </p:txBody>
      </p:sp>
      <p:sp>
        <p:nvSpPr>
          <p:cNvPr id="7" name="Rectangle 6">
            <a:extLst>
              <a:ext uri="{FF2B5EF4-FFF2-40B4-BE49-F238E27FC236}">
                <a16:creationId xmlns:a16="http://schemas.microsoft.com/office/drawing/2014/main" id="{72E44989-3C52-1F5D-0EE3-CBF148DD9ACD}"/>
              </a:ext>
            </a:extLst>
          </p:cNvPr>
          <p:cNvSpPr/>
          <p:nvPr/>
        </p:nvSpPr>
        <p:spPr>
          <a:xfrm>
            <a:off x="4203782" y="912964"/>
            <a:ext cx="1980000" cy="288000"/>
          </a:xfrm>
          <a:prstGeom prst="rect">
            <a:avLst/>
          </a:prstGeom>
          <a:solidFill>
            <a:schemeClr val="tx1">
              <a:lumMod val="65000"/>
              <a:lumOff val="35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LEVEL OF UNCERTAINTY</a:t>
            </a:r>
          </a:p>
        </p:txBody>
      </p:sp>
      <p:sp>
        <p:nvSpPr>
          <p:cNvPr id="8" name="Rectangle 7">
            <a:extLst>
              <a:ext uri="{FF2B5EF4-FFF2-40B4-BE49-F238E27FC236}">
                <a16:creationId xmlns:a16="http://schemas.microsoft.com/office/drawing/2014/main" id="{9EF54549-85A6-2F1D-D6B8-F5A4B03EBF5A}"/>
              </a:ext>
            </a:extLst>
          </p:cNvPr>
          <p:cNvSpPr/>
          <p:nvPr/>
        </p:nvSpPr>
        <p:spPr>
          <a:xfrm>
            <a:off x="6449739" y="912964"/>
            <a:ext cx="1836000" cy="288000"/>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DISRUPTION IMPACT</a:t>
            </a:r>
          </a:p>
        </p:txBody>
      </p:sp>
      <p:sp>
        <p:nvSpPr>
          <p:cNvPr id="9" name="Rectangle 8">
            <a:extLst>
              <a:ext uri="{FF2B5EF4-FFF2-40B4-BE49-F238E27FC236}">
                <a16:creationId xmlns:a16="http://schemas.microsoft.com/office/drawing/2014/main" id="{5A11DEE1-A4ED-AF3C-03BE-7E85F81F1721}"/>
              </a:ext>
            </a:extLst>
          </p:cNvPr>
          <p:cNvSpPr/>
          <p:nvPr/>
        </p:nvSpPr>
        <p:spPr>
          <a:xfrm>
            <a:off x="479994" y="1785115"/>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Carrier Behaviour</a:t>
            </a:r>
          </a:p>
        </p:txBody>
      </p:sp>
      <p:sp>
        <p:nvSpPr>
          <p:cNvPr id="10" name="Rectangle 9">
            <a:extLst>
              <a:ext uri="{FF2B5EF4-FFF2-40B4-BE49-F238E27FC236}">
                <a16:creationId xmlns:a16="http://schemas.microsoft.com/office/drawing/2014/main" id="{677AE990-B9F3-EE6D-5F5A-426404DEF99E}"/>
              </a:ext>
            </a:extLst>
          </p:cNvPr>
          <p:cNvSpPr/>
          <p:nvPr/>
        </p:nvSpPr>
        <p:spPr>
          <a:xfrm>
            <a:off x="479993" y="3261993"/>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Geopolitical Situation</a:t>
            </a:r>
          </a:p>
        </p:txBody>
      </p:sp>
      <p:sp>
        <p:nvSpPr>
          <p:cNvPr id="11" name="Rectangle 10">
            <a:extLst>
              <a:ext uri="{FF2B5EF4-FFF2-40B4-BE49-F238E27FC236}">
                <a16:creationId xmlns:a16="http://schemas.microsoft.com/office/drawing/2014/main" id="{6B61B616-E5C1-995D-8BE2-66B72F5EC561}"/>
              </a:ext>
            </a:extLst>
          </p:cNvPr>
          <p:cNvSpPr/>
          <p:nvPr/>
        </p:nvSpPr>
        <p:spPr>
          <a:xfrm>
            <a:off x="480000" y="4011862"/>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Port Congestion/Labour issues</a:t>
            </a:r>
          </a:p>
        </p:txBody>
      </p:sp>
      <p:sp>
        <p:nvSpPr>
          <p:cNvPr id="12" name="Rectangle 11">
            <a:extLst>
              <a:ext uri="{FF2B5EF4-FFF2-40B4-BE49-F238E27FC236}">
                <a16:creationId xmlns:a16="http://schemas.microsoft.com/office/drawing/2014/main" id="{49DCE3B2-BAC2-FED6-060F-978D781A3499}"/>
              </a:ext>
            </a:extLst>
          </p:cNvPr>
          <p:cNvSpPr/>
          <p:nvPr/>
        </p:nvSpPr>
        <p:spPr>
          <a:xfrm>
            <a:off x="480000" y="4750301"/>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Regulatory/ESG</a:t>
            </a:r>
          </a:p>
        </p:txBody>
      </p:sp>
      <p:sp>
        <p:nvSpPr>
          <p:cNvPr id="14" name="Rectangle 13">
            <a:extLst>
              <a:ext uri="{FF2B5EF4-FFF2-40B4-BE49-F238E27FC236}">
                <a16:creationId xmlns:a16="http://schemas.microsoft.com/office/drawing/2014/main" id="{3B532D13-BA9A-CB29-C3E7-5F1916AD3DAB}"/>
              </a:ext>
            </a:extLst>
          </p:cNvPr>
          <p:cNvSpPr/>
          <p:nvPr/>
        </p:nvSpPr>
        <p:spPr>
          <a:xfrm>
            <a:off x="479990" y="5488741"/>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Black Swan Risks </a:t>
            </a:r>
            <a:r>
              <a:rPr kumimoji="0" lang="en-GB" sz="1100" b="0" i="0" u="none" strike="noStrike" kern="1200" cap="none" spc="0" normalizeH="0" baseline="0" noProof="0" dirty="0">
                <a:ln>
                  <a:noFill/>
                </a:ln>
                <a:solidFill>
                  <a:prstClr val="black"/>
                </a:solidFill>
                <a:effectLst/>
                <a:uLnTx/>
                <a:uFillTx/>
                <a:latin typeface="Arial Nova Cond"/>
                <a:ea typeface="+mn-ea"/>
                <a:cs typeface="+mn-cs"/>
              </a:rPr>
              <a:t>(i.e. Extreme climate events)</a:t>
            </a:r>
          </a:p>
        </p:txBody>
      </p:sp>
      <p:sp>
        <p:nvSpPr>
          <p:cNvPr id="52" name="Isosceles Triangle 51">
            <a:extLst>
              <a:ext uri="{FF2B5EF4-FFF2-40B4-BE49-F238E27FC236}">
                <a16:creationId xmlns:a16="http://schemas.microsoft.com/office/drawing/2014/main" id="{6EDC90CD-056F-15D8-696D-4D4ED809845A}"/>
              </a:ext>
            </a:extLst>
          </p:cNvPr>
          <p:cNvSpPr/>
          <p:nvPr/>
        </p:nvSpPr>
        <p:spPr>
          <a:xfrm flipV="1">
            <a:off x="589982" y="1234227"/>
            <a:ext cx="279415" cy="199201"/>
          </a:xfrm>
          <a:prstGeom prst="triangl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39" name="Rectangle 38">
            <a:extLst>
              <a:ext uri="{FF2B5EF4-FFF2-40B4-BE49-F238E27FC236}">
                <a16:creationId xmlns:a16="http://schemas.microsoft.com/office/drawing/2014/main" id="{B2C8EC09-D7B2-5538-CABA-1AB8E408545D}"/>
              </a:ext>
            </a:extLst>
          </p:cNvPr>
          <p:cNvSpPr/>
          <p:nvPr/>
        </p:nvSpPr>
        <p:spPr>
          <a:xfrm>
            <a:off x="479992" y="2523554"/>
            <a:ext cx="3564000" cy="338644"/>
          </a:xfrm>
          <a:prstGeom prst="rect">
            <a:avLst/>
          </a:prstGeom>
          <a:solidFill>
            <a:schemeClr val="bg2"/>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Nova Cond"/>
                <a:ea typeface="+mn-ea"/>
                <a:cs typeface="+mn-cs"/>
              </a:rPr>
              <a:t>Global Economy</a:t>
            </a:r>
          </a:p>
        </p:txBody>
      </p:sp>
      <p:cxnSp>
        <p:nvCxnSpPr>
          <p:cNvPr id="40" name="Straight Connector 39">
            <a:extLst>
              <a:ext uri="{FF2B5EF4-FFF2-40B4-BE49-F238E27FC236}">
                <a16:creationId xmlns:a16="http://schemas.microsoft.com/office/drawing/2014/main" id="{BE40A93F-0D3C-9C2E-E098-F81EB75F5DF9}"/>
              </a:ext>
            </a:extLst>
          </p:cNvPr>
          <p:cNvCxnSpPr/>
          <p:nvPr/>
        </p:nvCxnSpPr>
        <p:spPr>
          <a:xfrm>
            <a:off x="479994" y="1604250"/>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2D4D475-46CE-69E3-6DE1-6212C5A52F79}"/>
              </a:ext>
            </a:extLst>
          </p:cNvPr>
          <p:cNvCxnSpPr/>
          <p:nvPr/>
        </p:nvCxnSpPr>
        <p:spPr>
          <a:xfrm>
            <a:off x="479994" y="2298214"/>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805E5CF-158D-421C-6368-D77F09270D0B}"/>
              </a:ext>
            </a:extLst>
          </p:cNvPr>
          <p:cNvCxnSpPr/>
          <p:nvPr/>
        </p:nvCxnSpPr>
        <p:spPr>
          <a:xfrm>
            <a:off x="479992" y="3055547"/>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5226E77-8C4D-1249-8FF5-BC2C6E78F51E}"/>
              </a:ext>
            </a:extLst>
          </p:cNvPr>
          <p:cNvCxnSpPr/>
          <p:nvPr/>
        </p:nvCxnSpPr>
        <p:spPr>
          <a:xfrm>
            <a:off x="479991" y="3795185"/>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7A40A262-E07D-F04F-9C71-18C503BCE113}"/>
              </a:ext>
            </a:extLst>
          </p:cNvPr>
          <p:cNvCxnSpPr/>
          <p:nvPr/>
        </p:nvCxnSpPr>
        <p:spPr>
          <a:xfrm>
            <a:off x="479991" y="4564581"/>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3C557EED-42A6-29DB-90D2-CE981A45ACF2}"/>
              </a:ext>
            </a:extLst>
          </p:cNvPr>
          <p:cNvCxnSpPr/>
          <p:nvPr/>
        </p:nvCxnSpPr>
        <p:spPr>
          <a:xfrm>
            <a:off x="480000" y="5290426"/>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D0D71521-4470-CEC8-AAC3-12E31421D796}"/>
              </a:ext>
            </a:extLst>
          </p:cNvPr>
          <p:cNvCxnSpPr/>
          <p:nvPr/>
        </p:nvCxnSpPr>
        <p:spPr>
          <a:xfrm>
            <a:off x="480000" y="6083902"/>
            <a:ext cx="11196000"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2B254F3E-13D5-BD34-61E3-FE3EBAF57B45}"/>
              </a:ext>
            </a:extLst>
          </p:cNvPr>
          <p:cNvSpPr/>
          <p:nvPr/>
        </p:nvSpPr>
        <p:spPr>
          <a:xfrm>
            <a:off x="8551696" y="912964"/>
            <a:ext cx="3160304" cy="287987"/>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REMARKS</a:t>
            </a:r>
          </a:p>
        </p:txBody>
      </p:sp>
      <p:pic>
        <p:nvPicPr>
          <p:cNvPr id="18" name="Picture 17">
            <a:extLst>
              <a:ext uri="{FF2B5EF4-FFF2-40B4-BE49-F238E27FC236}">
                <a16:creationId xmlns:a16="http://schemas.microsoft.com/office/drawing/2014/main" id="{BCEAD626-F3E3-FEFE-50D1-1DB5D54EAC80}"/>
              </a:ext>
            </a:extLst>
          </p:cNvPr>
          <p:cNvPicPr>
            <a:picLocks noChangeAspect="1"/>
          </p:cNvPicPr>
          <p:nvPr/>
        </p:nvPicPr>
        <p:blipFill>
          <a:blip r:embed="rId2"/>
          <a:stretch>
            <a:fillRect/>
          </a:stretch>
        </p:blipFill>
        <p:spPr>
          <a:xfrm>
            <a:off x="4785042" y="3129438"/>
            <a:ext cx="869769" cy="648811"/>
          </a:xfrm>
          <a:prstGeom prst="rect">
            <a:avLst/>
          </a:prstGeom>
        </p:spPr>
      </p:pic>
      <p:pic>
        <p:nvPicPr>
          <p:cNvPr id="19" name="Picture 18">
            <a:extLst>
              <a:ext uri="{FF2B5EF4-FFF2-40B4-BE49-F238E27FC236}">
                <a16:creationId xmlns:a16="http://schemas.microsoft.com/office/drawing/2014/main" id="{2261BC42-6CD8-7678-2223-E1F382B54EEE}"/>
              </a:ext>
            </a:extLst>
          </p:cNvPr>
          <p:cNvPicPr>
            <a:picLocks noChangeAspect="1"/>
          </p:cNvPicPr>
          <p:nvPr/>
        </p:nvPicPr>
        <p:blipFill>
          <a:blip r:embed="rId2"/>
          <a:stretch>
            <a:fillRect/>
          </a:stretch>
        </p:blipFill>
        <p:spPr>
          <a:xfrm>
            <a:off x="4785042" y="5357593"/>
            <a:ext cx="869769" cy="648811"/>
          </a:xfrm>
          <a:prstGeom prst="rect">
            <a:avLst/>
          </a:prstGeom>
        </p:spPr>
      </p:pic>
      <p:pic>
        <p:nvPicPr>
          <p:cNvPr id="20" name="Picture 19">
            <a:extLst>
              <a:ext uri="{FF2B5EF4-FFF2-40B4-BE49-F238E27FC236}">
                <a16:creationId xmlns:a16="http://schemas.microsoft.com/office/drawing/2014/main" id="{727B204D-4CE6-2EC5-9E6F-472851F613B6}"/>
              </a:ext>
            </a:extLst>
          </p:cNvPr>
          <p:cNvPicPr>
            <a:picLocks noChangeAspect="1"/>
          </p:cNvPicPr>
          <p:nvPr/>
        </p:nvPicPr>
        <p:blipFill>
          <a:blip r:embed="rId2"/>
          <a:stretch>
            <a:fillRect/>
          </a:stretch>
        </p:blipFill>
        <p:spPr>
          <a:xfrm>
            <a:off x="6931414" y="5357593"/>
            <a:ext cx="869769" cy="648811"/>
          </a:xfrm>
          <a:prstGeom prst="rect">
            <a:avLst/>
          </a:prstGeom>
        </p:spPr>
      </p:pic>
      <p:pic>
        <p:nvPicPr>
          <p:cNvPr id="22" name="Picture 21">
            <a:extLst>
              <a:ext uri="{FF2B5EF4-FFF2-40B4-BE49-F238E27FC236}">
                <a16:creationId xmlns:a16="http://schemas.microsoft.com/office/drawing/2014/main" id="{1D1C65CD-ADFF-7BBD-5936-125F4E27577F}"/>
              </a:ext>
            </a:extLst>
          </p:cNvPr>
          <p:cNvPicPr>
            <a:picLocks noChangeAspect="1"/>
          </p:cNvPicPr>
          <p:nvPr/>
        </p:nvPicPr>
        <p:blipFill>
          <a:blip r:embed="rId3"/>
          <a:stretch>
            <a:fillRect/>
          </a:stretch>
        </p:blipFill>
        <p:spPr>
          <a:xfrm>
            <a:off x="6921812" y="2338716"/>
            <a:ext cx="869769" cy="677741"/>
          </a:xfrm>
          <a:prstGeom prst="rect">
            <a:avLst/>
          </a:prstGeom>
        </p:spPr>
      </p:pic>
      <p:pic>
        <p:nvPicPr>
          <p:cNvPr id="23" name="Picture 22">
            <a:extLst>
              <a:ext uri="{FF2B5EF4-FFF2-40B4-BE49-F238E27FC236}">
                <a16:creationId xmlns:a16="http://schemas.microsoft.com/office/drawing/2014/main" id="{8C562004-90D4-C1E2-086B-9DEE34915B5C}"/>
              </a:ext>
            </a:extLst>
          </p:cNvPr>
          <p:cNvPicPr>
            <a:picLocks noChangeAspect="1"/>
          </p:cNvPicPr>
          <p:nvPr/>
        </p:nvPicPr>
        <p:blipFill>
          <a:blip r:embed="rId3"/>
          <a:stretch>
            <a:fillRect/>
          </a:stretch>
        </p:blipFill>
        <p:spPr>
          <a:xfrm>
            <a:off x="6921812" y="3094498"/>
            <a:ext cx="869769" cy="677741"/>
          </a:xfrm>
          <a:prstGeom prst="rect">
            <a:avLst/>
          </a:prstGeom>
        </p:spPr>
      </p:pic>
      <p:pic>
        <p:nvPicPr>
          <p:cNvPr id="24" name="Picture 23">
            <a:extLst>
              <a:ext uri="{FF2B5EF4-FFF2-40B4-BE49-F238E27FC236}">
                <a16:creationId xmlns:a16="http://schemas.microsoft.com/office/drawing/2014/main" id="{71FE4CE6-60F8-DEA9-38AC-FEB0B15E3C0F}"/>
              </a:ext>
            </a:extLst>
          </p:cNvPr>
          <p:cNvPicPr>
            <a:picLocks noChangeAspect="1"/>
          </p:cNvPicPr>
          <p:nvPr/>
        </p:nvPicPr>
        <p:blipFill>
          <a:blip r:embed="rId3"/>
          <a:stretch>
            <a:fillRect/>
          </a:stretch>
        </p:blipFill>
        <p:spPr>
          <a:xfrm>
            <a:off x="6921812" y="3838850"/>
            <a:ext cx="869769" cy="677741"/>
          </a:xfrm>
          <a:prstGeom prst="rect">
            <a:avLst/>
          </a:prstGeom>
        </p:spPr>
      </p:pic>
      <p:pic>
        <p:nvPicPr>
          <p:cNvPr id="26" name="Picture 25">
            <a:extLst>
              <a:ext uri="{FF2B5EF4-FFF2-40B4-BE49-F238E27FC236}">
                <a16:creationId xmlns:a16="http://schemas.microsoft.com/office/drawing/2014/main" id="{436FD198-E7A2-E44C-3113-364CA03C4AB9}"/>
              </a:ext>
            </a:extLst>
          </p:cNvPr>
          <p:cNvPicPr>
            <a:picLocks noChangeAspect="1"/>
          </p:cNvPicPr>
          <p:nvPr/>
        </p:nvPicPr>
        <p:blipFill>
          <a:blip r:embed="rId3"/>
          <a:stretch>
            <a:fillRect/>
          </a:stretch>
        </p:blipFill>
        <p:spPr>
          <a:xfrm>
            <a:off x="6921812" y="4606062"/>
            <a:ext cx="869769" cy="677741"/>
          </a:xfrm>
          <a:prstGeom prst="rect">
            <a:avLst/>
          </a:prstGeom>
        </p:spPr>
      </p:pic>
      <p:pic>
        <p:nvPicPr>
          <p:cNvPr id="33" name="Picture 32">
            <a:extLst>
              <a:ext uri="{FF2B5EF4-FFF2-40B4-BE49-F238E27FC236}">
                <a16:creationId xmlns:a16="http://schemas.microsoft.com/office/drawing/2014/main" id="{2F1E7730-1A58-74DB-ADE6-4CD43E01E99D}"/>
              </a:ext>
            </a:extLst>
          </p:cNvPr>
          <p:cNvPicPr>
            <a:picLocks noChangeAspect="1"/>
          </p:cNvPicPr>
          <p:nvPr/>
        </p:nvPicPr>
        <p:blipFill>
          <a:blip r:embed="rId3"/>
          <a:stretch>
            <a:fillRect/>
          </a:stretch>
        </p:blipFill>
        <p:spPr>
          <a:xfrm>
            <a:off x="4785042" y="3838850"/>
            <a:ext cx="869769" cy="677741"/>
          </a:xfrm>
          <a:prstGeom prst="rect">
            <a:avLst/>
          </a:prstGeom>
        </p:spPr>
      </p:pic>
      <p:pic>
        <p:nvPicPr>
          <p:cNvPr id="34" name="Picture 33">
            <a:extLst>
              <a:ext uri="{FF2B5EF4-FFF2-40B4-BE49-F238E27FC236}">
                <a16:creationId xmlns:a16="http://schemas.microsoft.com/office/drawing/2014/main" id="{34F32E2F-3771-7A9A-9C31-0EB44FF3D85B}"/>
              </a:ext>
            </a:extLst>
          </p:cNvPr>
          <p:cNvPicPr>
            <a:picLocks noChangeAspect="1"/>
          </p:cNvPicPr>
          <p:nvPr/>
        </p:nvPicPr>
        <p:blipFill>
          <a:blip r:embed="rId3"/>
          <a:stretch>
            <a:fillRect/>
          </a:stretch>
        </p:blipFill>
        <p:spPr>
          <a:xfrm>
            <a:off x="4785042" y="4606062"/>
            <a:ext cx="869769" cy="677741"/>
          </a:xfrm>
          <a:prstGeom prst="rect">
            <a:avLst/>
          </a:prstGeom>
        </p:spPr>
      </p:pic>
      <p:sp>
        <p:nvSpPr>
          <p:cNvPr id="35" name="TextBox 34">
            <a:extLst>
              <a:ext uri="{FF2B5EF4-FFF2-40B4-BE49-F238E27FC236}">
                <a16:creationId xmlns:a16="http://schemas.microsoft.com/office/drawing/2014/main" id="{EF8AD731-D116-8DD8-185A-2A696D64B488}"/>
              </a:ext>
            </a:extLst>
          </p:cNvPr>
          <p:cNvSpPr txBox="1"/>
          <p:nvPr/>
        </p:nvSpPr>
        <p:spPr>
          <a:xfrm>
            <a:off x="9046035" y="1680684"/>
            <a:ext cx="2734100" cy="415498"/>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Carriers clearly price takers and only now tackling capacity with concerted effort</a:t>
            </a:r>
          </a:p>
        </p:txBody>
      </p:sp>
      <p:sp>
        <p:nvSpPr>
          <p:cNvPr id="43" name="TextBox 42">
            <a:extLst>
              <a:ext uri="{FF2B5EF4-FFF2-40B4-BE49-F238E27FC236}">
                <a16:creationId xmlns:a16="http://schemas.microsoft.com/office/drawing/2014/main" id="{89AE1C35-EE0C-EC99-469C-90E5F35B509A}"/>
              </a:ext>
            </a:extLst>
          </p:cNvPr>
          <p:cNvSpPr txBox="1"/>
          <p:nvPr/>
        </p:nvSpPr>
        <p:spPr>
          <a:xfrm>
            <a:off x="9598035" y="2389206"/>
            <a:ext cx="2182100" cy="253916"/>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High inflation remains a drag </a:t>
            </a:r>
          </a:p>
        </p:txBody>
      </p:sp>
      <p:sp>
        <p:nvSpPr>
          <p:cNvPr id="44" name="TextBox 43">
            <a:extLst>
              <a:ext uri="{FF2B5EF4-FFF2-40B4-BE49-F238E27FC236}">
                <a16:creationId xmlns:a16="http://schemas.microsoft.com/office/drawing/2014/main" id="{EBB4FF5A-733E-FF4E-F5AE-5C9A504A382F}"/>
              </a:ext>
            </a:extLst>
          </p:cNvPr>
          <p:cNvSpPr txBox="1"/>
          <p:nvPr/>
        </p:nvSpPr>
        <p:spPr>
          <a:xfrm>
            <a:off x="9598035" y="3132018"/>
            <a:ext cx="2182100" cy="253916"/>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Tensions are still running very high</a:t>
            </a:r>
          </a:p>
        </p:txBody>
      </p:sp>
      <p:sp>
        <p:nvSpPr>
          <p:cNvPr id="45" name="TextBox 44">
            <a:extLst>
              <a:ext uri="{FF2B5EF4-FFF2-40B4-BE49-F238E27FC236}">
                <a16:creationId xmlns:a16="http://schemas.microsoft.com/office/drawing/2014/main" id="{F7631D9A-14D0-7214-B120-A6BC04AC3D71}"/>
              </a:ext>
            </a:extLst>
          </p:cNvPr>
          <p:cNvSpPr txBox="1"/>
          <p:nvPr/>
        </p:nvSpPr>
        <p:spPr>
          <a:xfrm>
            <a:off x="9731835" y="3886260"/>
            <a:ext cx="2048300" cy="253916"/>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Improving steadily, risks remain</a:t>
            </a:r>
          </a:p>
        </p:txBody>
      </p:sp>
      <p:sp>
        <p:nvSpPr>
          <p:cNvPr id="48" name="TextBox 47">
            <a:extLst>
              <a:ext uri="{FF2B5EF4-FFF2-40B4-BE49-F238E27FC236}">
                <a16:creationId xmlns:a16="http://schemas.microsoft.com/office/drawing/2014/main" id="{76ACAE38-8E0E-4A95-0C8B-472ECBA8E9FC}"/>
              </a:ext>
            </a:extLst>
          </p:cNvPr>
          <p:cNvSpPr txBox="1"/>
          <p:nvPr/>
        </p:nvSpPr>
        <p:spPr>
          <a:xfrm>
            <a:off x="9598035" y="4629072"/>
            <a:ext cx="2182100" cy="577081"/>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More ambitious target from IMO welcome, details of carbon pricing starting to appear</a:t>
            </a:r>
          </a:p>
        </p:txBody>
      </p:sp>
      <p:sp>
        <p:nvSpPr>
          <p:cNvPr id="49" name="TextBox 48">
            <a:extLst>
              <a:ext uri="{FF2B5EF4-FFF2-40B4-BE49-F238E27FC236}">
                <a16:creationId xmlns:a16="http://schemas.microsoft.com/office/drawing/2014/main" id="{2263A9CB-E693-71D2-FA02-2A64FB0C44F3}"/>
              </a:ext>
            </a:extLst>
          </p:cNvPr>
          <p:cNvSpPr txBox="1"/>
          <p:nvPr/>
        </p:nvSpPr>
        <p:spPr>
          <a:xfrm>
            <a:off x="9598035" y="5394744"/>
            <a:ext cx="2182100" cy="415498"/>
          </a:xfrm>
          <a:prstGeom prst="rect">
            <a:avLst/>
          </a:prstGeom>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 typeface="Arial"/>
              <a:buNone/>
              <a:tabLst/>
              <a:defRPr/>
            </a:pPr>
            <a:r>
              <a:rPr kumimoji="0" lang="en-GB" sz="1050" b="0" i="0" u="none" strike="noStrike" kern="1200" cap="none" spc="0" normalizeH="0" baseline="0" noProof="0" dirty="0">
                <a:ln>
                  <a:noFill/>
                </a:ln>
                <a:solidFill>
                  <a:srgbClr val="002B5C"/>
                </a:solidFill>
                <a:effectLst/>
                <a:uLnTx/>
                <a:uFillTx/>
                <a:latin typeface="Arial Nova Cond"/>
                <a:ea typeface="+mn-ea"/>
                <a:cs typeface="+mn-cs"/>
              </a:rPr>
              <a:t>Frequency of extreme events impacting shipping on the rise</a:t>
            </a:r>
          </a:p>
        </p:txBody>
      </p:sp>
      <p:pic>
        <p:nvPicPr>
          <p:cNvPr id="5" name="Picture 4">
            <a:extLst>
              <a:ext uri="{FF2B5EF4-FFF2-40B4-BE49-F238E27FC236}">
                <a16:creationId xmlns:a16="http://schemas.microsoft.com/office/drawing/2014/main" id="{7E38EFF1-B743-503E-2BC2-CAD1854CA5BE}"/>
              </a:ext>
            </a:extLst>
          </p:cNvPr>
          <p:cNvPicPr>
            <a:picLocks noChangeAspect="1"/>
          </p:cNvPicPr>
          <p:nvPr/>
        </p:nvPicPr>
        <p:blipFill>
          <a:blip r:embed="rId3"/>
          <a:stretch>
            <a:fillRect/>
          </a:stretch>
        </p:blipFill>
        <p:spPr>
          <a:xfrm>
            <a:off x="4758897" y="1627097"/>
            <a:ext cx="869769" cy="677741"/>
          </a:xfrm>
          <a:prstGeom prst="rect">
            <a:avLst/>
          </a:prstGeom>
        </p:spPr>
      </p:pic>
      <p:pic>
        <p:nvPicPr>
          <p:cNvPr id="13" name="Picture 12">
            <a:extLst>
              <a:ext uri="{FF2B5EF4-FFF2-40B4-BE49-F238E27FC236}">
                <a16:creationId xmlns:a16="http://schemas.microsoft.com/office/drawing/2014/main" id="{6026876F-0455-CDD2-776F-FE65ECB50823}"/>
              </a:ext>
            </a:extLst>
          </p:cNvPr>
          <p:cNvPicPr>
            <a:picLocks noChangeAspect="1"/>
          </p:cNvPicPr>
          <p:nvPr/>
        </p:nvPicPr>
        <p:blipFill>
          <a:blip r:embed="rId3"/>
          <a:stretch>
            <a:fillRect/>
          </a:stretch>
        </p:blipFill>
        <p:spPr>
          <a:xfrm>
            <a:off x="6931414" y="1617311"/>
            <a:ext cx="869769" cy="677741"/>
          </a:xfrm>
          <a:prstGeom prst="rect">
            <a:avLst/>
          </a:prstGeom>
        </p:spPr>
      </p:pic>
      <p:graphicFrame>
        <p:nvGraphicFramePr>
          <p:cNvPr id="6" name="Chart 5">
            <a:extLst>
              <a:ext uri="{FF2B5EF4-FFF2-40B4-BE49-F238E27FC236}">
                <a16:creationId xmlns:a16="http://schemas.microsoft.com/office/drawing/2014/main" id="{F263F705-DA43-37A9-8FF0-6549C10E0E0B}"/>
              </a:ext>
            </a:extLst>
          </p:cNvPr>
          <p:cNvGraphicFramePr>
            <a:graphicFrameLocks/>
          </p:cNvGraphicFramePr>
          <p:nvPr/>
        </p:nvGraphicFramePr>
        <p:xfrm>
          <a:off x="4785042" y="1972411"/>
          <a:ext cx="4487648" cy="2786266"/>
        </p:xfrm>
        <a:graphic>
          <a:graphicData uri="http://schemas.openxmlformats.org/drawingml/2006/chart">
            <c:chart xmlns:c="http://schemas.openxmlformats.org/drawingml/2006/chart" xmlns:r="http://schemas.openxmlformats.org/officeDocument/2006/relationships" r:id="rId4"/>
          </a:graphicData>
        </a:graphic>
      </p:graphicFrame>
      <p:pic>
        <p:nvPicPr>
          <p:cNvPr id="15" name="Picture 14">
            <a:extLst>
              <a:ext uri="{FF2B5EF4-FFF2-40B4-BE49-F238E27FC236}">
                <a16:creationId xmlns:a16="http://schemas.microsoft.com/office/drawing/2014/main" id="{35B88B19-7B0B-6E10-08D6-EF2C2FDEDC5D}"/>
              </a:ext>
            </a:extLst>
          </p:cNvPr>
          <p:cNvPicPr>
            <a:picLocks noChangeAspect="1"/>
          </p:cNvPicPr>
          <p:nvPr/>
        </p:nvPicPr>
        <p:blipFill>
          <a:blip r:embed="rId3"/>
          <a:stretch>
            <a:fillRect/>
          </a:stretch>
        </p:blipFill>
        <p:spPr>
          <a:xfrm>
            <a:off x="4762212" y="2326148"/>
            <a:ext cx="869769" cy="677741"/>
          </a:xfrm>
          <a:prstGeom prst="rect">
            <a:avLst/>
          </a:prstGeom>
        </p:spPr>
      </p:pic>
      <p:sp>
        <p:nvSpPr>
          <p:cNvPr id="28" name="TextBox 27">
            <a:extLst>
              <a:ext uri="{FF2B5EF4-FFF2-40B4-BE49-F238E27FC236}">
                <a16:creationId xmlns:a16="http://schemas.microsoft.com/office/drawing/2014/main" id="{2B349A26-F0A4-36B9-E2D0-2AA40EBBB7D7}"/>
              </a:ext>
            </a:extLst>
          </p:cNvPr>
          <p:cNvSpPr txBox="1"/>
          <p:nvPr/>
        </p:nvSpPr>
        <p:spPr>
          <a:xfrm>
            <a:off x="8807116" y="6448926"/>
            <a:ext cx="1147010" cy="307777"/>
          </a:xfrm>
          <a:prstGeom prst="rect">
            <a:avLst/>
          </a:prstGeom>
          <a:solidFill>
            <a:schemeClr val="bg1"/>
          </a:solid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a:ea typeface="+mn-ea"/>
              <a:cs typeface="+mn-cs"/>
            </a:endParaRPr>
          </a:p>
        </p:txBody>
      </p:sp>
    </p:spTree>
    <p:extLst>
      <p:ext uri="{BB962C8B-B14F-4D97-AF65-F5344CB8AC3E}">
        <p14:creationId xmlns:p14="http://schemas.microsoft.com/office/powerpoint/2010/main" val="875268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9392C1-8DB8-B91A-A86B-45EFD7D8072E}"/>
              </a:ext>
            </a:extLst>
          </p:cNvPr>
          <p:cNvSpPr>
            <a:spLocks noGrp="1"/>
          </p:cNvSpPr>
          <p:nvPr>
            <p:ph type="title"/>
          </p:nvPr>
        </p:nvSpPr>
        <p:spPr/>
        <p:txBody>
          <a:bodyPr/>
          <a:lstStyle/>
          <a:p>
            <a:r>
              <a:rPr lang="en-GB" dirty="0"/>
              <a:t>Container shipping alliances</a:t>
            </a:r>
          </a:p>
        </p:txBody>
      </p:sp>
      <p:sp>
        <p:nvSpPr>
          <p:cNvPr id="5" name="Content Placeholder 4">
            <a:extLst>
              <a:ext uri="{FF2B5EF4-FFF2-40B4-BE49-F238E27FC236}">
                <a16:creationId xmlns:a16="http://schemas.microsoft.com/office/drawing/2014/main" id="{5E88B55D-2CCA-FE78-74CE-8C2DD896265B}"/>
              </a:ext>
            </a:extLst>
          </p:cNvPr>
          <p:cNvSpPr>
            <a:spLocks noGrp="1"/>
          </p:cNvSpPr>
          <p:nvPr>
            <p:ph sz="half" idx="15"/>
          </p:nvPr>
        </p:nvSpPr>
        <p:spPr/>
        <p:txBody>
          <a:bodyPr/>
          <a:lstStyle/>
          <a:p>
            <a:r>
              <a:rPr lang="en-GB" dirty="0"/>
              <a:t>The structure of alliances has changed over the past few years, with the latest three-alliance structure taking effect from April 2017</a:t>
            </a:r>
          </a:p>
          <a:p>
            <a:endParaRPr lang="en-GB" dirty="0"/>
          </a:p>
          <a:p>
            <a:r>
              <a:rPr lang="en-US" dirty="0"/>
              <a:t>Top 10 carriers now operate approximately 85% of the containership fleet.</a:t>
            </a:r>
          </a:p>
          <a:p>
            <a:endParaRPr lang="en-GB" dirty="0"/>
          </a:p>
        </p:txBody>
      </p:sp>
      <p:sp>
        <p:nvSpPr>
          <p:cNvPr id="6" name="Content Placeholder 5">
            <a:extLst>
              <a:ext uri="{FF2B5EF4-FFF2-40B4-BE49-F238E27FC236}">
                <a16:creationId xmlns:a16="http://schemas.microsoft.com/office/drawing/2014/main" id="{D5D3CDB6-210C-41CB-97B0-8D54A60214C9}"/>
              </a:ext>
            </a:extLst>
          </p:cNvPr>
          <p:cNvSpPr>
            <a:spLocks noGrp="1"/>
          </p:cNvSpPr>
          <p:nvPr>
            <p:ph idx="14"/>
          </p:nvPr>
        </p:nvSpPr>
        <p:spPr/>
        <p:txBody>
          <a:bodyPr/>
          <a:lstStyle/>
          <a:p>
            <a:r>
              <a:rPr lang="en-GB" dirty="0"/>
              <a:t>Source: Drewry Maritime Research</a:t>
            </a:r>
          </a:p>
        </p:txBody>
      </p:sp>
      <p:grpSp>
        <p:nvGrpSpPr>
          <p:cNvPr id="24" name="Group 23">
            <a:extLst>
              <a:ext uri="{FF2B5EF4-FFF2-40B4-BE49-F238E27FC236}">
                <a16:creationId xmlns:a16="http://schemas.microsoft.com/office/drawing/2014/main" id="{1230A337-17A5-5731-8A09-DC216CEBABB6}"/>
              </a:ext>
            </a:extLst>
          </p:cNvPr>
          <p:cNvGrpSpPr/>
          <p:nvPr/>
        </p:nvGrpSpPr>
        <p:grpSpPr>
          <a:xfrm>
            <a:off x="4182407" y="1589359"/>
            <a:ext cx="3313767" cy="4478065"/>
            <a:chOff x="6144558" y="1589360"/>
            <a:chExt cx="2662650" cy="3548838"/>
          </a:xfrm>
        </p:grpSpPr>
        <p:pic>
          <p:nvPicPr>
            <p:cNvPr id="7" name="Picture 6" descr="Resultado de imagem para msc logo">
              <a:extLst>
                <a:ext uri="{FF2B5EF4-FFF2-40B4-BE49-F238E27FC236}">
                  <a16:creationId xmlns:a16="http://schemas.microsoft.com/office/drawing/2014/main" id="{4F2B187E-8EC8-A4C7-D79C-FE929251D2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5040" y="2136391"/>
              <a:ext cx="1130934" cy="5699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Resultado de imagem para maersk logo">
              <a:extLst>
                <a:ext uri="{FF2B5EF4-FFF2-40B4-BE49-F238E27FC236}">
                  <a16:creationId xmlns:a16="http://schemas.microsoft.com/office/drawing/2014/main" id="{AEC5298B-AF83-10B2-31D9-52A3A8FF79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9199" y="1726733"/>
              <a:ext cx="736756" cy="73675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5DEDBE3-2B3E-44D3-8E81-38736A79F0E2}"/>
                </a:ext>
              </a:extLst>
            </p:cNvPr>
            <p:cNvSpPr/>
            <p:nvPr/>
          </p:nvSpPr>
          <p:spPr>
            <a:xfrm>
              <a:off x="6327890" y="1726733"/>
              <a:ext cx="2454925" cy="102328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Nova Cond"/>
                <a:ea typeface="+mn-ea"/>
                <a:cs typeface="+mn-cs"/>
              </a:endParaRPr>
            </a:p>
          </p:txBody>
        </p:sp>
        <p:sp>
          <p:nvSpPr>
            <p:cNvPr id="10" name="Rectangle 9">
              <a:extLst>
                <a:ext uri="{FF2B5EF4-FFF2-40B4-BE49-F238E27FC236}">
                  <a16:creationId xmlns:a16="http://schemas.microsoft.com/office/drawing/2014/main" id="{55A854E0-05B1-81DA-0CC5-54E97B9837BD}"/>
                </a:ext>
              </a:extLst>
            </p:cNvPr>
            <p:cNvSpPr/>
            <p:nvPr/>
          </p:nvSpPr>
          <p:spPr>
            <a:xfrm>
              <a:off x="6144558" y="1589360"/>
              <a:ext cx="1296000" cy="288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2M Alliance</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3F9D004-E787-3A60-3E86-D090ACA6D054}"/>
                </a:ext>
              </a:extLst>
            </p:cNvPr>
            <p:cNvSpPr/>
            <p:nvPr/>
          </p:nvSpPr>
          <p:spPr>
            <a:xfrm>
              <a:off x="6352282" y="3023399"/>
              <a:ext cx="2454926" cy="107988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Nova Cond"/>
                <a:ea typeface="+mn-ea"/>
                <a:cs typeface="+mn-cs"/>
              </a:endParaRPr>
            </a:p>
          </p:txBody>
        </p:sp>
        <p:sp>
          <p:nvSpPr>
            <p:cNvPr id="12" name="Rectangle 11">
              <a:extLst>
                <a:ext uri="{FF2B5EF4-FFF2-40B4-BE49-F238E27FC236}">
                  <a16:creationId xmlns:a16="http://schemas.microsoft.com/office/drawing/2014/main" id="{3521BA4D-4510-005D-85A9-95F8585ADDD2}"/>
                </a:ext>
              </a:extLst>
            </p:cNvPr>
            <p:cNvSpPr/>
            <p:nvPr/>
          </p:nvSpPr>
          <p:spPr>
            <a:xfrm>
              <a:off x="6144559" y="2815476"/>
              <a:ext cx="1296000" cy="288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Ocean Alliance</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Picture 18" descr="Resultado de imagem para evergreen shipping logo">
              <a:extLst>
                <a:ext uri="{FF2B5EF4-FFF2-40B4-BE49-F238E27FC236}">
                  <a16:creationId xmlns:a16="http://schemas.microsoft.com/office/drawing/2014/main" id="{B6A65389-A8D2-993B-5B0C-6CF63D3B9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4627" y="3747404"/>
              <a:ext cx="1758461" cy="3558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Resultado de imagem para hapag lloyd logo">
              <a:extLst>
                <a:ext uri="{FF2B5EF4-FFF2-40B4-BE49-F238E27FC236}">
                  <a16:creationId xmlns:a16="http://schemas.microsoft.com/office/drawing/2014/main" id="{26748F72-5976-A930-08A2-3A964ECD19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8828" y="4492532"/>
              <a:ext cx="1457807" cy="23089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82F7BDD-7957-C8AA-76B8-DFAED166C577}"/>
                </a:ext>
              </a:extLst>
            </p:cNvPr>
            <p:cNvSpPr/>
            <p:nvPr/>
          </p:nvSpPr>
          <p:spPr>
            <a:xfrm>
              <a:off x="6352281" y="4326427"/>
              <a:ext cx="2454927" cy="81177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Nova Cond"/>
                <a:ea typeface="+mn-ea"/>
                <a:cs typeface="+mn-cs"/>
              </a:endParaRPr>
            </a:p>
          </p:txBody>
        </p:sp>
        <p:sp>
          <p:nvSpPr>
            <p:cNvPr id="16" name="Rectangle 15">
              <a:extLst>
                <a:ext uri="{FF2B5EF4-FFF2-40B4-BE49-F238E27FC236}">
                  <a16:creationId xmlns:a16="http://schemas.microsoft.com/office/drawing/2014/main" id="{F4223A88-D13C-66A4-2FA5-02CAD11FA7BF}"/>
                </a:ext>
              </a:extLst>
            </p:cNvPr>
            <p:cNvSpPr/>
            <p:nvPr/>
          </p:nvSpPr>
          <p:spPr>
            <a:xfrm>
              <a:off x="6144558" y="4145108"/>
              <a:ext cx="1296000" cy="288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Alliance</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7" name="Picture 22" descr="Resultado de imagem para yang ming logo">
              <a:extLst>
                <a:ext uri="{FF2B5EF4-FFF2-40B4-BE49-F238E27FC236}">
                  <a16:creationId xmlns:a16="http://schemas.microsoft.com/office/drawing/2014/main" id="{3ADA0567-8830-BAF5-1431-CCE7C4719E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4318" y="4859716"/>
              <a:ext cx="126682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Resultado de imagem para hyundai shipping">
              <a:extLst>
                <a:ext uri="{FF2B5EF4-FFF2-40B4-BE49-F238E27FC236}">
                  <a16:creationId xmlns:a16="http://schemas.microsoft.com/office/drawing/2014/main" id="{405631A1-EA32-CCBC-03B0-F055C7B5A5D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64934" y="4799308"/>
              <a:ext cx="906848" cy="27386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cosco shipping lines logo">
              <a:extLst>
                <a:ext uri="{FF2B5EF4-FFF2-40B4-BE49-F238E27FC236}">
                  <a16:creationId xmlns:a16="http://schemas.microsoft.com/office/drawing/2014/main" id="{0F06C8DC-D5AE-CD96-11F0-BA4A338CE5C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19688" y="3098746"/>
              <a:ext cx="994346" cy="6715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New CMA CGM Logo">
              <a:extLst>
                <a:ext uri="{FF2B5EF4-FFF2-40B4-BE49-F238E27FC236}">
                  <a16:creationId xmlns:a16="http://schemas.microsoft.com/office/drawing/2014/main" id="{A80AC683-8E82-7C1C-DA27-13DCB399EF7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36542" y="2956488"/>
              <a:ext cx="1255498" cy="92131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Image result for zim logo">
              <a:extLst>
                <a:ext uri="{FF2B5EF4-FFF2-40B4-BE49-F238E27FC236}">
                  <a16:creationId xmlns:a16="http://schemas.microsoft.com/office/drawing/2014/main" id="{52088E52-D1AC-F305-92E7-C384D34C878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47244" y="2223936"/>
              <a:ext cx="479456" cy="4519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Related image">
              <a:extLst>
                <a:ext uri="{FF2B5EF4-FFF2-40B4-BE49-F238E27FC236}">
                  <a16:creationId xmlns:a16="http://schemas.microsoft.com/office/drawing/2014/main" id="{41A39346-412C-4985-7239-CE4DC2D7037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08796" y="4337621"/>
              <a:ext cx="774019" cy="491932"/>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TextBox 25">
            <a:extLst>
              <a:ext uri="{FF2B5EF4-FFF2-40B4-BE49-F238E27FC236}">
                <a16:creationId xmlns:a16="http://schemas.microsoft.com/office/drawing/2014/main" id="{D6A92401-A4C6-8A80-03B0-0CC298AB854D}"/>
              </a:ext>
            </a:extLst>
          </p:cNvPr>
          <p:cNvSpPr txBox="1"/>
          <p:nvPr/>
        </p:nvSpPr>
        <p:spPr>
          <a:xfrm>
            <a:off x="7693979" y="1762702"/>
            <a:ext cx="4273907" cy="1415772"/>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Established in 2015 for 10 years to 2025, </a:t>
            </a:r>
            <a:endParaRPr lang="en-GB" sz="1200" dirty="0">
              <a:solidFill>
                <a:prstClr val="black"/>
              </a:solidFill>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terminate.</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Zim participates on niche trades only.</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GB" sz="1200" dirty="0">
              <a:solidFill>
                <a:prstClr val="black"/>
              </a:solidFill>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a:ea typeface="+mn-ea"/>
              <a:cs typeface="+mn-cs"/>
            </a:endParaRPr>
          </a:p>
        </p:txBody>
      </p:sp>
      <p:sp>
        <p:nvSpPr>
          <p:cNvPr id="27" name="TextBox 26">
            <a:extLst>
              <a:ext uri="{FF2B5EF4-FFF2-40B4-BE49-F238E27FC236}">
                <a16:creationId xmlns:a16="http://schemas.microsoft.com/office/drawing/2014/main" id="{AF17C812-4F53-2ED9-0746-07C9C1610EFB}"/>
              </a:ext>
            </a:extLst>
          </p:cNvPr>
          <p:cNvSpPr txBox="1"/>
          <p:nvPr/>
        </p:nvSpPr>
        <p:spPr>
          <a:xfrm>
            <a:off x="7843560" y="3398886"/>
            <a:ext cx="3423879" cy="86177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Established in April 2017, initially for 5 years. Extended in 2022 for another 5 years until 2027.</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a:ea typeface="+mn-ea"/>
              <a:cs typeface="+mn-cs"/>
            </a:endParaRPr>
          </a:p>
        </p:txBody>
      </p:sp>
      <p:sp>
        <p:nvSpPr>
          <p:cNvPr id="28" name="TextBox 27">
            <a:extLst>
              <a:ext uri="{FF2B5EF4-FFF2-40B4-BE49-F238E27FC236}">
                <a16:creationId xmlns:a16="http://schemas.microsoft.com/office/drawing/2014/main" id="{E63AE6E6-D2FE-7924-7F66-1BD400C8572A}"/>
              </a:ext>
            </a:extLst>
          </p:cNvPr>
          <p:cNvSpPr txBox="1"/>
          <p:nvPr/>
        </p:nvSpPr>
        <p:spPr>
          <a:xfrm>
            <a:off x="7693979" y="4866768"/>
            <a:ext cx="3857209" cy="646331"/>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Founded in April 2017. HMM joined in April 2020 when the four members extended the cooperation until 2030.</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29" name="Chart 28">
            <a:extLst>
              <a:ext uri="{FF2B5EF4-FFF2-40B4-BE49-F238E27FC236}">
                <a16:creationId xmlns:a16="http://schemas.microsoft.com/office/drawing/2014/main" id="{007A4C3B-7E42-F86A-1991-FACF1E4F406C}"/>
              </a:ext>
            </a:extLst>
          </p:cNvPr>
          <p:cNvGraphicFramePr>
            <a:graphicFrameLocks/>
          </p:cNvGraphicFramePr>
          <p:nvPr>
            <p:extLst>
              <p:ext uri="{D42A27DB-BD31-4B8C-83A1-F6EECF244321}">
                <p14:modId xmlns:p14="http://schemas.microsoft.com/office/powerpoint/2010/main" val="175526091"/>
              </p:ext>
            </p:extLst>
          </p:nvPr>
        </p:nvGraphicFramePr>
        <p:xfrm>
          <a:off x="5952819" y="3784581"/>
          <a:ext cx="4487648" cy="2786266"/>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13914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F8EA7B-7E4A-85EC-7E09-27BD3CA13DAB}"/>
              </a:ext>
            </a:extLst>
          </p:cNvPr>
          <p:cNvSpPr>
            <a:spLocks noGrp="1"/>
          </p:cNvSpPr>
          <p:nvPr>
            <p:ph sz="half" idx="10"/>
          </p:nvPr>
        </p:nvSpPr>
        <p:spPr/>
        <p:txBody>
          <a:bodyPr/>
          <a:lstStyle/>
          <a:p>
            <a:endParaRPr lang="en-SG" dirty="0"/>
          </a:p>
        </p:txBody>
      </p:sp>
      <p:sp>
        <p:nvSpPr>
          <p:cNvPr id="3" name="Title 2">
            <a:extLst>
              <a:ext uri="{FF2B5EF4-FFF2-40B4-BE49-F238E27FC236}">
                <a16:creationId xmlns:a16="http://schemas.microsoft.com/office/drawing/2014/main" id="{52F92F57-240B-D4C8-D30A-0701C59C3256}"/>
              </a:ext>
            </a:extLst>
          </p:cNvPr>
          <p:cNvSpPr>
            <a:spLocks noGrp="1"/>
          </p:cNvSpPr>
          <p:nvPr>
            <p:ph type="title"/>
          </p:nvPr>
        </p:nvSpPr>
        <p:spPr>
          <a:xfrm>
            <a:off x="4173703" y="403988"/>
            <a:ext cx="7554478" cy="551051"/>
          </a:xfrm>
        </p:spPr>
        <p:txBody>
          <a:bodyPr>
            <a:normAutofit/>
          </a:bodyPr>
          <a:lstStyle/>
          <a:p>
            <a:r>
              <a:rPr lang="en-SG" sz="2800" dirty="0"/>
              <a:t>Critical Questions</a:t>
            </a:r>
          </a:p>
        </p:txBody>
      </p:sp>
      <p:sp>
        <p:nvSpPr>
          <p:cNvPr id="4" name="Content Placeholder 3">
            <a:extLst>
              <a:ext uri="{FF2B5EF4-FFF2-40B4-BE49-F238E27FC236}">
                <a16:creationId xmlns:a16="http://schemas.microsoft.com/office/drawing/2014/main" id="{CDE2D47A-156D-EA9A-28A9-8E5E355CFE90}"/>
              </a:ext>
            </a:extLst>
          </p:cNvPr>
          <p:cNvSpPr>
            <a:spLocks noGrp="1"/>
          </p:cNvSpPr>
          <p:nvPr>
            <p:ph idx="1"/>
          </p:nvPr>
        </p:nvSpPr>
        <p:spPr/>
        <p:txBody>
          <a:bodyPr/>
          <a:lstStyle/>
          <a:p>
            <a:pPr marL="0" indent="0">
              <a:buNone/>
            </a:pPr>
            <a:r>
              <a:rPr lang="en-SG" sz="2400" b="1" i="1" dirty="0"/>
              <a:t>Is an oversupply market good for shippers ? </a:t>
            </a:r>
          </a:p>
          <a:p>
            <a:pPr marL="0" indent="0">
              <a:buNone/>
            </a:pPr>
            <a:r>
              <a:rPr lang="en-SG" sz="2400" dirty="0"/>
              <a:t>- yes</a:t>
            </a:r>
            <a:r>
              <a:rPr lang="en-SG" sz="2400" b="1" dirty="0"/>
              <a:t>, </a:t>
            </a:r>
            <a:r>
              <a:rPr lang="en-SG" sz="2400" dirty="0"/>
              <a:t>in terms of lower freight.</a:t>
            </a:r>
          </a:p>
          <a:p>
            <a:pPr marL="0" indent="0">
              <a:buNone/>
            </a:pPr>
            <a:r>
              <a:rPr lang="en-SG" sz="2400" b="1" dirty="0"/>
              <a:t>- </a:t>
            </a:r>
            <a:r>
              <a:rPr lang="en-SG" sz="2400" dirty="0"/>
              <a:t>but more supply chain challenges ?</a:t>
            </a:r>
          </a:p>
          <a:p>
            <a:pPr marL="0" indent="0">
              <a:buNone/>
            </a:pPr>
            <a:endParaRPr lang="en-SG" sz="2400" dirty="0"/>
          </a:p>
          <a:p>
            <a:pPr marL="0" indent="0">
              <a:buNone/>
            </a:pPr>
            <a:r>
              <a:rPr lang="en-SG" sz="2400" b="1" i="1" dirty="0"/>
              <a:t>Is an oversupply market good for freight forwarders ?</a:t>
            </a:r>
          </a:p>
          <a:p>
            <a:pPr marL="0" indent="0">
              <a:buNone/>
            </a:pPr>
            <a:r>
              <a:rPr lang="en-SG" sz="2400" dirty="0"/>
              <a:t>- opportunity to help </a:t>
            </a:r>
            <a:r>
              <a:rPr lang="en-US" sz="2400" dirty="0"/>
              <a:t>BCOs navigate the complexities</a:t>
            </a:r>
          </a:p>
          <a:p>
            <a:pPr marL="0" lvl="0" indent="0">
              <a:buClr>
                <a:srgbClr val="002B5C"/>
              </a:buClr>
              <a:buNone/>
            </a:pPr>
            <a:r>
              <a:rPr lang="en-SG" sz="2400" dirty="0">
                <a:solidFill>
                  <a:prstClr val="black">
                    <a:lumMod val="65000"/>
                    <a:lumOff val="35000"/>
                  </a:prstClr>
                </a:solidFill>
              </a:rPr>
              <a:t>- depends on ability to stay on top of the game.</a:t>
            </a:r>
          </a:p>
          <a:p>
            <a:pPr marL="0" indent="0">
              <a:buNone/>
            </a:pPr>
            <a:r>
              <a:rPr lang="en-SG" sz="2400" dirty="0"/>
              <a:t>- tools ? </a:t>
            </a:r>
          </a:p>
          <a:p>
            <a:pPr marL="0" indent="0">
              <a:buNone/>
            </a:pPr>
            <a:endParaRPr lang="en-SG" dirty="0"/>
          </a:p>
          <a:p>
            <a:pPr marL="0" indent="0">
              <a:buNone/>
            </a:pPr>
            <a:endParaRPr lang="en-SG" dirty="0"/>
          </a:p>
        </p:txBody>
      </p:sp>
      <p:sp>
        <p:nvSpPr>
          <p:cNvPr id="5" name="Content Placeholder 4">
            <a:extLst>
              <a:ext uri="{FF2B5EF4-FFF2-40B4-BE49-F238E27FC236}">
                <a16:creationId xmlns:a16="http://schemas.microsoft.com/office/drawing/2014/main" id="{DEB4FF20-30B5-E5D6-3023-014AD9FE2E2C}"/>
              </a:ext>
            </a:extLst>
          </p:cNvPr>
          <p:cNvSpPr>
            <a:spLocks noGrp="1"/>
          </p:cNvSpPr>
          <p:nvPr>
            <p:ph sz="half" idx="15"/>
          </p:nvPr>
        </p:nvSpPr>
        <p:spPr/>
        <p:txBody>
          <a:bodyPr/>
          <a:lstStyle/>
          <a:p>
            <a:r>
              <a:rPr lang="en-SG" sz="2400" dirty="0"/>
              <a:t>Impact on Freight Forwarding</a:t>
            </a:r>
          </a:p>
        </p:txBody>
      </p:sp>
      <p:sp>
        <p:nvSpPr>
          <p:cNvPr id="6" name="Content Placeholder 5">
            <a:extLst>
              <a:ext uri="{FF2B5EF4-FFF2-40B4-BE49-F238E27FC236}">
                <a16:creationId xmlns:a16="http://schemas.microsoft.com/office/drawing/2014/main" id="{175B799D-013E-840A-1528-EA09B60580AC}"/>
              </a:ext>
            </a:extLst>
          </p:cNvPr>
          <p:cNvSpPr>
            <a:spLocks noGrp="1"/>
          </p:cNvSpPr>
          <p:nvPr>
            <p:ph idx="14"/>
          </p:nvPr>
        </p:nvSpPr>
        <p:spPr/>
        <p:txBody>
          <a:bodyPr/>
          <a:lstStyle/>
          <a:p>
            <a:endParaRPr lang="en-SG"/>
          </a:p>
        </p:txBody>
      </p:sp>
    </p:spTree>
    <p:extLst>
      <p:ext uri="{BB962C8B-B14F-4D97-AF65-F5344CB8AC3E}">
        <p14:creationId xmlns:p14="http://schemas.microsoft.com/office/powerpoint/2010/main" val="199903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2448180" y="2791147"/>
            <a:ext cx="4136039" cy="60244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98D9"/>
              </a:solidFill>
              <a:effectLst/>
              <a:uLnTx/>
              <a:uFillTx/>
              <a:latin typeface="Arial Nova Cond" panose="020B0506020202020204" pitchFamily="34" charset="0"/>
              <a:ea typeface="+mn-ea"/>
              <a:cs typeface="+mn-cs"/>
            </a:endParaRPr>
          </a:p>
        </p:txBody>
      </p:sp>
      <p:sp>
        <p:nvSpPr>
          <p:cNvPr id="61" name="Rectangle 60"/>
          <p:cNvSpPr/>
          <p:nvPr/>
        </p:nvSpPr>
        <p:spPr>
          <a:xfrm>
            <a:off x="2451687" y="4097944"/>
            <a:ext cx="3960000" cy="55623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98D9"/>
              </a:solidFill>
              <a:effectLst/>
              <a:uLnTx/>
              <a:uFillTx/>
              <a:latin typeface="Arial Nova Cond" panose="020B0506020202020204" pitchFamily="34" charset="0"/>
              <a:ea typeface="+mn-ea"/>
              <a:cs typeface="+mn-cs"/>
            </a:endParaRPr>
          </a:p>
        </p:txBody>
      </p:sp>
      <p:sp>
        <p:nvSpPr>
          <p:cNvPr id="62" name="Rectangle 61"/>
          <p:cNvSpPr/>
          <p:nvPr/>
        </p:nvSpPr>
        <p:spPr>
          <a:xfrm>
            <a:off x="2438375" y="5367959"/>
            <a:ext cx="4106726" cy="610096"/>
          </a:xfrm>
          <a:prstGeom prst="rect">
            <a:avLst/>
          </a:prstGeom>
          <a:solidFill>
            <a:schemeClr val="bg1">
              <a:lumMod val="95000"/>
            </a:schemeClr>
          </a:solid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500" b="1" i="0" u="none" strike="noStrike" kern="1200" cap="none" spc="0" normalizeH="0" baseline="0" noProof="0" dirty="0">
              <a:ln>
                <a:noFill/>
              </a:ln>
              <a:solidFill>
                <a:srgbClr val="0098D9"/>
              </a:solidFill>
              <a:effectLst/>
              <a:uLnTx/>
              <a:uFillTx/>
              <a:latin typeface="Arial Nova Cond" panose="020B0506020202020204" pitchFamily="34" charset="0"/>
              <a:ea typeface="ＭＳ Ｐゴシック" pitchFamily="-1" charset="-128"/>
              <a:cs typeface="+mn-cs"/>
            </a:endParaRPr>
          </a:p>
        </p:txBody>
      </p:sp>
      <p:sp>
        <p:nvSpPr>
          <p:cNvPr id="6" name="TextBox 55"/>
          <p:cNvSpPr txBox="1"/>
          <p:nvPr/>
        </p:nvSpPr>
        <p:spPr>
          <a:xfrm>
            <a:off x="2456615" y="1641107"/>
            <a:ext cx="4127605" cy="323165"/>
          </a:xfrm>
          <a:prstGeom prst="rect">
            <a:avLst/>
          </a:prstGeom>
          <a:solidFill>
            <a:schemeClr val="bg1">
              <a:lumMod val="95000"/>
            </a:schemeClr>
          </a:solid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02B5C"/>
                </a:solidFill>
                <a:effectLst/>
                <a:uLnTx/>
                <a:uFillTx/>
                <a:latin typeface="Arial Nova Cond" panose="020B0506020202020204" pitchFamily="34" charset="0"/>
                <a:ea typeface="ＭＳ Ｐゴシック" pitchFamily="-1" charset="-128"/>
                <a:cs typeface="+mn-cs"/>
              </a:rPr>
              <a:t>             Exclusive to Forwarders and NVOCCs</a:t>
            </a:r>
          </a:p>
        </p:txBody>
      </p:sp>
      <p:sp>
        <p:nvSpPr>
          <p:cNvPr id="8" name="TextBox 57"/>
          <p:cNvSpPr txBox="1"/>
          <p:nvPr/>
        </p:nvSpPr>
        <p:spPr>
          <a:xfrm>
            <a:off x="3064300" y="2814387"/>
            <a:ext cx="3480800" cy="553998"/>
          </a:xfrm>
          <a:prstGeom prst="rect">
            <a:avLst/>
          </a:prstGeom>
          <a:solidFill>
            <a:schemeClr val="bg1">
              <a:lumMod val="95000"/>
            </a:schemeClr>
          </a:solid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02B5C"/>
                </a:solidFill>
                <a:effectLst/>
                <a:uLnTx/>
                <a:uFillTx/>
                <a:latin typeface="Arial Nova Cond" panose="020B0506020202020204" pitchFamily="34" charset="0"/>
                <a:ea typeface="ＭＳ Ｐゴシック" pitchFamily="-1" charset="-128"/>
                <a:cs typeface="+mn-cs"/>
              </a:rPr>
              <a:t>Confidentially benchmark FAK buy-rates with ocean carriers</a:t>
            </a:r>
          </a:p>
        </p:txBody>
      </p:sp>
      <p:sp>
        <p:nvSpPr>
          <p:cNvPr id="9" name="TextBox 58"/>
          <p:cNvSpPr txBox="1"/>
          <p:nvPr/>
        </p:nvSpPr>
        <p:spPr>
          <a:xfrm>
            <a:off x="2623348" y="4103985"/>
            <a:ext cx="3960000" cy="553998"/>
          </a:xfrm>
          <a:prstGeom prst="rect">
            <a:avLst/>
          </a:prstGeom>
          <a:solidFill>
            <a:schemeClr val="bg1">
              <a:lumMod val="95000"/>
            </a:schemeClr>
          </a:solid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02B5C"/>
                </a:solidFill>
                <a:effectLst/>
                <a:uLnTx/>
                <a:uFillTx/>
                <a:latin typeface="Arial Nova Cond" panose="020B0506020202020204" pitchFamily="34" charset="0"/>
                <a:ea typeface="ＭＳ Ｐゴシック" pitchFamily="-1" charset="-128"/>
                <a:cs typeface="+mn-cs"/>
              </a:rPr>
              <a:t>                    Individually customised monthly reports for each member</a:t>
            </a:r>
          </a:p>
        </p:txBody>
      </p:sp>
      <p:sp>
        <p:nvSpPr>
          <p:cNvPr id="41" name="Oval 40"/>
          <p:cNvSpPr/>
          <p:nvPr/>
        </p:nvSpPr>
        <p:spPr>
          <a:xfrm>
            <a:off x="1964704" y="2679383"/>
            <a:ext cx="788281" cy="788281"/>
          </a:xfrm>
          <a:prstGeom prst="ellipse">
            <a:avLst/>
          </a:prstGeom>
          <a:solidFill>
            <a:schemeClr val="bg1">
              <a:lumMod val="95000"/>
            </a:schemeClr>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Nova Cond"/>
              <a:ea typeface="+mn-ea"/>
              <a:cs typeface="+mn-cs"/>
            </a:endParaRPr>
          </a:p>
        </p:txBody>
      </p:sp>
      <p:sp>
        <p:nvSpPr>
          <p:cNvPr id="42" name="Oval 41"/>
          <p:cNvSpPr/>
          <p:nvPr/>
        </p:nvSpPr>
        <p:spPr>
          <a:xfrm>
            <a:off x="1960290" y="3988690"/>
            <a:ext cx="788281" cy="788281"/>
          </a:xfrm>
          <a:prstGeom prst="ellipse">
            <a:avLst/>
          </a:prstGeom>
          <a:solidFill>
            <a:schemeClr val="bg1">
              <a:lumMod val="95000"/>
            </a:schemeClr>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Nova Cond"/>
              <a:ea typeface="+mn-ea"/>
              <a:cs typeface="+mn-cs"/>
            </a:endParaRPr>
          </a:p>
        </p:txBody>
      </p:sp>
      <p:sp>
        <p:nvSpPr>
          <p:cNvPr id="43" name="Oval 42"/>
          <p:cNvSpPr/>
          <p:nvPr/>
        </p:nvSpPr>
        <p:spPr>
          <a:xfrm>
            <a:off x="1964704" y="5292280"/>
            <a:ext cx="788281" cy="788281"/>
          </a:xfrm>
          <a:prstGeom prst="ellipse">
            <a:avLst/>
          </a:prstGeom>
          <a:solidFill>
            <a:schemeClr val="bg1">
              <a:lumMod val="95000"/>
            </a:schemeClr>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Nova Cond"/>
              <a:ea typeface="+mn-ea"/>
              <a:cs typeface="+mn-cs"/>
            </a:endParaRPr>
          </a:p>
        </p:txBody>
      </p:sp>
      <p:sp>
        <p:nvSpPr>
          <p:cNvPr id="39" name="Oval 38"/>
          <p:cNvSpPr/>
          <p:nvPr/>
        </p:nvSpPr>
        <p:spPr>
          <a:xfrm>
            <a:off x="1964704" y="1478299"/>
            <a:ext cx="788281" cy="788281"/>
          </a:xfrm>
          <a:prstGeom prst="ellipse">
            <a:avLst/>
          </a:prstGeom>
          <a:solidFill>
            <a:schemeClr val="bg1">
              <a:lumMod val="95000"/>
            </a:schemeClr>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Nova Cond"/>
              <a:ea typeface="+mn-ea"/>
              <a:cs typeface="+mn-cs"/>
            </a:endParaRPr>
          </a:p>
        </p:txBody>
      </p:sp>
      <p:sp>
        <p:nvSpPr>
          <p:cNvPr id="5" name="Content Placeholder 4"/>
          <p:cNvSpPr>
            <a:spLocks noGrp="1"/>
          </p:cNvSpPr>
          <p:nvPr>
            <p:ph idx="13"/>
          </p:nvPr>
        </p:nvSpPr>
        <p:spPr/>
        <p:txBody>
          <a:bodyPr/>
          <a:lstStyle/>
          <a:p>
            <a:r>
              <a:rPr lang="en-GB" sz="2267" b="1" spc="-67" dirty="0">
                <a:solidFill>
                  <a:schemeClr val="accent1"/>
                </a:solidFill>
                <a:latin typeface="Arial" panose="020B0604020202020204" pitchFamily="34" charset="0"/>
                <a:ea typeface="+mj-ea"/>
                <a:cs typeface="Arial" panose="020B0604020202020204" pitchFamily="34" charset="0"/>
              </a:rPr>
              <a:t>… in a nutshell:</a:t>
            </a:r>
          </a:p>
        </p:txBody>
      </p:sp>
      <p:sp>
        <p:nvSpPr>
          <p:cNvPr id="50" name="TextBox 49"/>
          <p:cNvSpPr txBox="1"/>
          <p:nvPr/>
        </p:nvSpPr>
        <p:spPr>
          <a:xfrm>
            <a:off x="2522314" y="1364108"/>
            <a:ext cx="668773" cy="83099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sym typeface="Wingdings"/>
              </a:rPr>
              <a:t></a:t>
            </a:r>
            <a:endPar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57" name="TextBox 56"/>
          <p:cNvSpPr txBox="1"/>
          <p:nvPr/>
        </p:nvSpPr>
        <p:spPr>
          <a:xfrm>
            <a:off x="2527757" y="2526973"/>
            <a:ext cx="668773" cy="83099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sym typeface="Wingdings"/>
              </a:rPr>
              <a:t></a:t>
            </a:r>
            <a:endPar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58" name="TextBox 57"/>
          <p:cNvSpPr txBox="1"/>
          <p:nvPr/>
        </p:nvSpPr>
        <p:spPr>
          <a:xfrm>
            <a:off x="2538643" y="3807528"/>
            <a:ext cx="668773" cy="83099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sym typeface="Wingdings"/>
              </a:rPr>
              <a:t></a:t>
            </a:r>
            <a:endPar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59" name="TextBox 58"/>
          <p:cNvSpPr txBox="1"/>
          <p:nvPr/>
        </p:nvSpPr>
        <p:spPr>
          <a:xfrm>
            <a:off x="2527757" y="5121519"/>
            <a:ext cx="668773" cy="83099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sym typeface="Wingdings"/>
              </a:rPr>
              <a:t></a:t>
            </a:r>
            <a:endParaRPr kumimoji="0" lang="en-GB" sz="4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30" name="Shape 1601"/>
          <p:cNvSpPr/>
          <p:nvPr/>
        </p:nvSpPr>
        <p:spPr>
          <a:xfrm>
            <a:off x="2234781" y="2880117"/>
            <a:ext cx="251536" cy="383122"/>
          </a:xfrm>
          <a:custGeom>
            <a:avLst/>
            <a:gdLst/>
            <a:ahLst/>
            <a:cxnLst>
              <a:cxn ang="0">
                <a:pos x="wd2" y="hd2"/>
              </a:cxn>
              <a:cxn ang="5400000">
                <a:pos x="wd2" y="hd2"/>
              </a:cxn>
              <a:cxn ang="10800000">
                <a:pos x="wd2" y="hd2"/>
              </a:cxn>
              <a:cxn ang="16200000">
                <a:pos x="wd2" y="hd2"/>
              </a:cxn>
            </a:cxnLst>
            <a:rect l="0" t="0" r="r" b="b"/>
            <a:pathLst>
              <a:path w="21600" h="21600" extrusionOk="0">
                <a:moveTo>
                  <a:pt x="21600" y="8528"/>
                </a:moveTo>
                <a:lnTo>
                  <a:pt x="21600" y="21600"/>
                </a:lnTo>
                <a:lnTo>
                  <a:pt x="0" y="21600"/>
                </a:lnTo>
                <a:lnTo>
                  <a:pt x="0" y="8528"/>
                </a:lnTo>
                <a:lnTo>
                  <a:pt x="2642" y="8528"/>
                </a:lnTo>
                <a:lnTo>
                  <a:pt x="2642" y="5468"/>
                </a:lnTo>
                <a:cubicBezTo>
                  <a:pt x="2642" y="2444"/>
                  <a:pt x="6356" y="0"/>
                  <a:pt x="10951" y="0"/>
                </a:cubicBezTo>
                <a:cubicBezTo>
                  <a:pt x="15519" y="0"/>
                  <a:pt x="19261" y="2444"/>
                  <a:pt x="19261" y="5468"/>
                </a:cubicBezTo>
                <a:lnTo>
                  <a:pt x="19261" y="8528"/>
                </a:lnTo>
                <a:lnTo>
                  <a:pt x="21600" y="8528"/>
                </a:lnTo>
                <a:close/>
                <a:moveTo>
                  <a:pt x="12602" y="15734"/>
                </a:moveTo>
                <a:cubicBezTo>
                  <a:pt x="13510" y="15372"/>
                  <a:pt x="14061" y="14702"/>
                  <a:pt x="14061" y="13941"/>
                </a:cubicBezTo>
                <a:cubicBezTo>
                  <a:pt x="14061" y="12710"/>
                  <a:pt x="12602" y="11751"/>
                  <a:pt x="10731" y="11751"/>
                </a:cubicBezTo>
                <a:cubicBezTo>
                  <a:pt x="8860" y="11751"/>
                  <a:pt x="7374" y="12710"/>
                  <a:pt x="7374" y="13941"/>
                </a:cubicBezTo>
                <a:cubicBezTo>
                  <a:pt x="7374" y="14702"/>
                  <a:pt x="7925" y="15372"/>
                  <a:pt x="8860" y="15734"/>
                </a:cubicBezTo>
                <a:lnTo>
                  <a:pt x="8172" y="18287"/>
                </a:lnTo>
                <a:lnTo>
                  <a:pt x="13125" y="18287"/>
                </a:lnTo>
                <a:lnTo>
                  <a:pt x="12602" y="15734"/>
                </a:lnTo>
                <a:close/>
                <a:moveTo>
                  <a:pt x="15932" y="5414"/>
                </a:moveTo>
                <a:cubicBezTo>
                  <a:pt x="15932" y="3621"/>
                  <a:pt x="13648" y="2136"/>
                  <a:pt x="10951" y="2136"/>
                </a:cubicBezTo>
                <a:cubicBezTo>
                  <a:pt x="8227" y="2136"/>
                  <a:pt x="5998" y="3621"/>
                  <a:pt x="5998" y="5414"/>
                </a:cubicBezTo>
                <a:lnTo>
                  <a:pt x="5998" y="8473"/>
                </a:lnTo>
                <a:lnTo>
                  <a:pt x="15932" y="8473"/>
                </a:lnTo>
                <a:lnTo>
                  <a:pt x="15932" y="5414"/>
                </a:lnTo>
                <a:close/>
              </a:path>
            </a:pathLst>
          </a:custGeom>
          <a:solidFill>
            <a:srgbClr val="355C7D"/>
          </a:solidFill>
          <a:ln w="3175" cap="flat">
            <a:noFill/>
            <a:miter lim="400000"/>
          </a:ln>
          <a:effectLst/>
        </p:spPr>
        <p:txBody>
          <a:bodyPr wrap="square" lIns="59013" tIns="59013" rIns="59013" bIns="59013" numCol="1" anchor="ctr">
            <a:noAutofit/>
          </a:bodyPr>
          <a:lstStyle/>
          <a:p>
            <a:pPr marL="0" marR="0" lvl="0" indent="0" algn="l" defTabSz="590133" rtl="0" eaLnBrk="1" fontAlgn="auto" latinLnBrk="0" hangingPunct="1">
              <a:lnSpc>
                <a:spcPct val="93000"/>
              </a:lnSpc>
              <a:spcBef>
                <a:spcPts val="0"/>
              </a:spcBef>
              <a:spcAft>
                <a:spcPts val="0"/>
              </a:spcAft>
              <a:buClrTx/>
              <a:buSzTx/>
              <a:buFontTx/>
              <a:buNone/>
              <a:tabLst/>
              <a:defRPr sz="2200">
                <a:latin typeface="Arial"/>
                <a:ea typeface="Arial"/>
                <a:cs typeface="Arial"/>
                <a:sym typeface="Arial"/>
              </a:defRPr>
            </a:pPr>
            <a:endParaRPr kumimoji="0" sz="2200" b="0" i="0" u="none" strike="noStrike" kern="1200" cap="none" spc="0" normalizeH="0" baseline="0" noProof="0">
              <a:ln>
                <a:noFill/>
              </a:ln>
              <a:solidFill>
                <a:prstClr val="black"/>
              </a:solidFill>
              <a:effectLst/>
              <a:uLnTx/>
              <a:uFillTx/>
              <a:latin typeface="Arial"/>
              <a:cs typeface="Arial"/>
              <a:sym typeface="Arial"/>
            </a:endParaRPr>
          </a:p>
        </p:txBody>
      </p:sp>
      <p:grpSp>
        <p:nvGrpSpPr>
          <p:cNvPr id="32" name="Group 31"/>
          <p:cNvGrpSpPr/>
          <p:nvPr/>
        </p:nvGrpSpPr>
        <p:grpSpPr>
          <a:xfrm>
            <a:off x="2220716" y="1610002"/>
            <a:ext cx="271397" cy="541392"/>
            <a:chOff x="8428399" y="6346054"/>
            <a:chExt cx="299462" cy="597376"/>
          </a:xfrm>
        </p:grpSpPr>
        <p:sp>
          <p:nvSpPr>
            <p:cNvPr id="33" name="Shape 2077"/>
            <p:cNvSpPr/>
            <p:nvPr/>
          </p:nvSpPr>
          <p:spPr>
            <a:xfrm>
              <a:off x="8558361" y="6346054"/>
              <a:ext cx="51526" cy="515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9"/>
                    <a:pt x="21407" y="14464"/>
                    <a:pt x="20250" y="16200"/>
                  </a:cubicBezTo>
                  <a:cubicBezTo>
                    <a:pt x="19286" y="17936"/>
                    <a:pt x="18129" y="19093"/>
                    <a:pt x="16200" y="20057"/>
                  </a:cubicBezTo>
                  <a:cubicBezTo>
                    <a:pt x="14464" y="21021"/>
                    <a:pt x="12921" y="21600"/>
                    <a:pt x="10800" y="21600"/>
                  </a:cubicBezTo>
                  <a:cubicBezTo>
                    <a:pt x="8871" y="21600"/>
                    <a:pt x="7136" y="21021"/>
                    <a:pt x="5400" y="20057"/>
                  </a:cubicBezTo>
                  <a:cubicBezTo>
                    <a:pt x="3664" y="19093"/>
                    <a:pt x="2314" y="17936"/>
                    <a:pt x="1350" y="16200"/>
                  </a:cubicBezTo>
                  <a:cubicBezTo>
                    <a:pt x="386" y="14464"/>
                    <a:pt x="0" y="12729"/>
                    <a:pt x="0" y="10800"/>
                  </a:cubicBezTo>
                  <a:cubicBezTo>
                    <a:pt x="0" y="8679"/>
                    <a:pt x="386" y="7136"/>
                    <a:pt x="1350" y="5400"/>
                  </a:cubicBezTo>
                  <a:cubicBezTo>
                    <a:pt x="2314" y="3471"/>
                    <a:pt x="3664" y="2314"/>
                    <a:pt x="5400" y="1350"/>
                  </a:cubicBezTo>
                  <a:cubicBezTo>
                    <a:pt x="7136" y="193"/>
                    <a:pt x="8871" y="0"/>
                    <a:pt x="10800" y="0"/>
                  </a:cubicBezTo>
                  <a:cubicBezTo>
                    <a:pt x="12921" y="0"/>
                    <a:pt x="14464" y="193"/>
                    <a:pt x="16200" y="1350"/>
                  </a:cubicBezTo>
                  <a:cubicBezTo>
                    <a:pt x="18129" y="2314"/>
                    <a:pt x="19286" y="3471"/>
                    <a:pt x="20250" y="5400"/>
                  </a:cubicBezTo>
                  <a:cubicBezTo>
                    <a:pt x="21407" y="7136"/>
                    <a:pt x="21600" y="8679"/>
                    <a:pt x="21600" y="10800"/>
                  </a:cubicBezTo>
                </a:path>
              </a:pathLst>
            </a:custGeom>
            <a:solidFill>
              <a:srgbClr val="355C7D"/>
            </a:solidFill>
            <a:ln w="3175" cap="flat">
              <a:noFill/>
              <a:miter lim="400000"/>
            </a:ln>
            <a:effectLst/>
          </p:spPr>
          <p:txBody>
            <a:bodyPr wrap="square" lIns="59013" tIns="59013" rIns="59013" bIns="59013" numCol="1" anchor="ctr">
              <a:noAutofit/>
            </a:bodyPr>
            <a:lstStyle/>
            <a:p>
              <a:pPr marL="0" marR="0" lvl="0" indent="0" algn="l" defTabSz="590133" rtl="0" eaLnBrk="1" fontAlgn="auto" latinLnBrk="0" hangingPunct="1">
                <a:lnSpc>
                  <a:spcPct val="93000"/>
                </a:lnSpc>
                <a:spcBef>
                  <a:spcPts val="0"/>
                </a:spcBef>
                <a:spcAft>
                  <a:spcPts val="0"/>
                </a:spcAft>
                <a:buClrTx/>
                <a:buSzTx/>
                <a:buFontTx/>
                <a:buNone/>
                <a:tabLst/>
                <a:defRPr sz="2200">
                  <a:latin typeface="Arial"/>
                  <a:ea typeface="Arial"/>
                  <a:cs typeface="Arial"/>
                  <a:sym typeface="Arial"/>
                </a:defRPr>
              </a:pPr>
              <a:endParaRPr kumimoji="0" sz="2200" b="0" i="0" u="none" strike="noStrike" kern="1200" cap="none" spc="0" normalizeH="0" baseline="0" noProof="0">
                <a:ln>
                  <a:noFill/>
                </a:ln>
                <a:solidFill>
                  <a:prstClr val="black"/>
                </a:solidFill>
                <a:effectLst/>
                <a:uLnTx/>
                <a:uFillTx/>
                <a:latin typeface="Arial"/>
                <a:cs typeface="Arial"/>
                <a:sym typeface="Arial"/>
              </a:endParaRPr>
            </a:p>
          </p:txBody>
        </p:sp>
        <p:sp>
          <p:nvSpPr>
            <p:cNvPr id="34" name="Shape 2078"/>
            <p:cNvSpPr/>
            <p:nvPr/>
          </p:nvSpPr>
          <p:spPr>
            <a:xfrm>
              <a:off x="8428399" y="6402038"/>
              <a:ext cx="299462" cy="541392"/>
            </a:xfrm>
            <a:custGeom>
              <a:avLst/>
              <a:gdLst/>
              <a:ahLst/>
              <a:cxnLst>
                <a:cxn ang="0">
                  <a:pos x="wd2" y="hd2"/>
                </a:cxn>
                <a:cxn ang="5400000">
                  <a:pos x="wd2" y="hd2"/>
                </a:cxn>
                <a:cxn ang="10800000">
                  <a:pos x="wd2" y="hd2"/>
                </a:cxn>
                <a:cxn ang="16200000">
                  <a:pos x="wd2" y="hd2"/>
                </a:cxn>
              </a:cxnLst>
              <a:rect l="0" t="0" r="r" b="b"/>
              <a:pathLst>
                <a:path w="21600" h="21600" extrusionOk="0">
                  <a:moveTo>
                    <a:pt x="21600" y="15640"/>
                  </a:moveTo>
                  <a:cubicBezTo>
                    <a:pt x="21600" y="18927"/>
                    <a:pt x="16738" y="21600"/>
                    <a:pt x="10833" y="21600"/>
                  </a:cubicBezTo>
                  <a:cubicBezTo>
                    <a:pt x="10474" y="21600"/>
                    <a:pt x="10050" y="21600"/>
                    <a:pt x="9723" y="21600"/>
                  </a:cubicBezTo>
                  <a:lnTo>
                    <a:pt x="9071" y="21546"/>
                  </a:lnTo>
                  <a:cubicBezTo>
                    <a:pt x="4013" y="21130"/>
                    <a:pt x="0" y="18620"/>
                    <a:pt x="0" y="15694"/>
                  </a:cubicBezTo>
                  <a:cubicBezTo>
                    <a:pt x="0" y="12841"/>
                    <a:pt x="3687" y="10439"/>
                    <a:pt x="8516" y="9915"/>
                  </a:cubicBezTo>
                  <a:cubicBezTo>
                    <a:pt x="8418" y="9789"/>
                    <a:pt x="8418" y="9716"/>
                    <a:pt x="8418" y="9626"/>
                  </a:cubicBezTo>
                  <a:lnTo>
                    <a:pt x="8418" y="1607"/>
                  </a:lnTo>
                  <a:cubicBezTo>
                    <a:pt x="8418" y="1571"/>
                    <a:pt x="8353" y="1499"/>
                    <a:pt x="8222" y="1499"/>
                  </a:cubicBezTo>
                  <a:cubicBezTo>
                    <a:pt x="8124" y="1499"/>
                    <a:pt x="7994" y="1571"/>
                    <a:pt x="7994" y="1607"/>
                  </a:cubicBezTo>
                  <a:lnTo>
                    <a:pt x="7994" y="4551"/>
                  </a:lnTo>
                  <a:cubicBezTo>
                    <a:pt x="7994" y="4768"/>
                    <a:pt x="7602" y="5003"/>
                    <a:pt x="7146" y="5003"/>
                  </a:cubicBezTo>
                  <a:cubicBezTo>
                    <a:pt x="6721" y="5003"/>
                    <a:pt x="6265" y="4768"/>
                    <a:pt x="6265" y="4551"/>
                  </a:cubicBezTo>
                  <a:lnTo>
                    <a:pt x="6265" y="1300"/>
                  </a:lnTo>
                  <a:cubicBezTo>
                    <a:pt x="6265" y="596"/>
                    <a:pt x="7341" y="0"/>
                    <a:pt x="8647" y="0"/>
                  </a:cubicBezTo>
                  <a:lnTo>
                    <a:pt x="13378" y="0"/>
                  </a:lnTo>
                  <a:cubicBezTo>
                    <a:pt x="14683" y="0"/>
                    <a:pt x="15760" y="596"/>
                    <a:pt x="15760" y="1300"/>
                  </a:cubicBezTo>
                  <a:lnTo>
                    <a:pt x="15760" y="4551"/>
                  </a:lnTo>
                  <a:cubicBezTo>
                    <a:pt x="15760" y="4768"/>
                    <a:pt x="15335" y="5003"/>
                    <a:pt x="14911" y="5003"/>
                  </a:cubicBezTo>
                  <a:cubicBezTo>
                    <a:pt x="14487" y="5003"/>
                    <a:pt x="14030" y="4768"/>
                    <a:pt x="14030" y="4551"/>
                  </a:cubicBezTo>
                  <a:lnTo>
                    <a:pt x="14030" y="1607"/>
                  </a:lnTo>
                  <a:cubicBezTo>
                    <a:pt x="14030" y="1571"/>
                    <a:pt x="13932" y="1499"/>
                    <a:pt x="13834" y="1499"/>
                  </a:cubicBezTo>
                  <a:cubicBezTo>
                    <a:pt x="13737" y="1499"/>
                    <a:pt x="13606" y="1571"/>
                    <a:pt x="13606" y="1607"/>
                  </a:cubicBezTo>
                  <a:lnTo>
                    <a:pt x="13606" y="9626"/>
                  </a:lnTo>
                  <a:cubicBezTo>
                    <a:pt x="13606" y="9716"/>
                    <a:pt x="13508" y="9843"/>
                    <a:pt x="13378" y="9987"/>
                  </a:cubicBezTo>
                  <a:cubicBezTo>
                    <a:pt x="18109" y="10565"/>
                    <a:pt x="21600" y="12895"/>
                    <a:pt x="21600" y="15640"/>
                  </a:cubicBezTo>
                  <a:close/>
                  <a:moveTo>
                    <a:pt x="10833" y="9843"/>
                  </a:moveTo>
                  <a:lnTo>
                    <a:pt x="11550" y="9843"/>
                  </a:lnTo>
                  <a:cubicBezTo>
                    <a:pt x="11420" y="9789"/>
                    <a:pt x="11420" y="9662"/>
                    <a:pt x="11420" y="9554"/>
                  </a:cubicBezTo>
                  <a:lnTo>
                    <a:pt x="11420" y="4948"/>
                  </a:lnTo>
                  <a:cubicBezTo>
                    <a:pt x="11420" y="4912"/>
                    <a:pt x="11355" y="4840"/>
                    <a:pt x="11257" y="4840"/>
                  </a:cubicBezTo>
                  <a:cubicBezTo>
                    <a:pt x="11126" y="4840"/>
                    <a:pt x="11028" y="4912"/>
                    <a:pt x="11028" y="4948"/>
                  </a:cubicBezTo>
                  <a:lnTo>
                    <a:pt x="11028" y="9554"/>
                  </a:lnTo>
                  <a:cubicBezTo>
                    <a:pt x="10898" y="9662"/>
                    <a:pt x="10898" y="9789"/>
                    <a:pt x="10833" y="9843"/>
                  </a:cubicBezTo>
                  <a:close/>
                  <a:moveTo>
                    <a:pt x="19544" y="17970"/>
                  </a:moveTo>
                  <a:cubicBezTo>
                    <a:pt x="18566" y="18205"/>
                    <a:pt x="17391" y="18367"/>
                    <a:pt x="16282" y="18259"/>
                  </a:cubicBezTo>
                  <a:cubicBezTo>
                    <a:pt x="15042" y="18078"/>
                    <a:pt x="15042" y="17482"/>
                    <a:pt x="15433" y="16886"/>
                  </a:cubicBezTo>
                  <a:cubicBezTo>
                    <a:pt x="14259" y="16760"/>
                    <a:pt x="12660" y="16760"/>
                    <a:pt x="11648" y="16236"/>
                  </a:cubicBezTo>
                  <a:cubicBezTo>
                    <a:pt x="11257" y="16056"/>
                    <a:pt x="11028" y="15694"/>
                    <a:pt x="11355" y="15387"/>
                  </a:cubicBezTo>
                  <a:cubicBezTo>
                    <a:pt x="11648" y="14990"/>
                    <a:pt x="12725" y="14990"/>
                    <a:pt x="13084" y="14629"/>
                  </a:cubicBezTo>
                  <a:cubicBezTo>
                    <a:pt x="13508" y="14213"/>
                    <a:pt x="12431" y="14087"/>
                    <a:pt x="12660" y="13654"/>
                  </a:cubicBezTo>
                  <a:cubicBezTo>
                    <a:pt x="12856" y="13310"/>
                    <a:pt x="13508" y="13058"/>
                    <a:pt x="14161" y="13003"/>
                  </a:cubicBezTo>
                  <a:cubicBezTo>
                    <a:pt x="15433" y="12895"/>
                    <a:pt x="17815" y="13256"/>
                    <a:pt x="18761" y="12606"/>
                  </a:cubicBezTo>
                  <a:cubicBezTo>
                    <a:pt x="17065" y="11233"/>
                    <a:pt x="14259" y="10385"/>
                    <a:pt x="11028" y="10385"/>
                  </a:cubicBezTo>
                  <a:cubicBezTo>
                    <a:pt x="8647" y="10385"/>
                    <a:pt x="6395" y="10872"/>
                    <a:pt x="4796" y="11685"/>
                  </a:cubicBezTo>
                  <a:cubicBezTo>
                    <a:pt x="5743" y="12046"/>
                    <a:pt x="6689" y="11685"/>
                    <a:pt x="7798" y="11649"/>
                  </a:cubicBezTo>
                  <a:cubicBezTo>
                    <a:pt x="8353" y="11649"/>
                    <a:pt x="9071" y="11649"/>
                    <a:pt x="9527" y="11884"/>
                  </a:cubicBezTo>
                  <a:cubicBezTo>
                    <a:pt x="9723" y="12046"/>
                    <a:pt x="9299" y="12245"/>
                    <a:pt x="9071" y="12299"/>
                  </a:cubicBezTo>
                  <a:cubicBezTo>
                    <a:pt x="8647" y="12480"/>
                    <a:pt x="7994" y="12606"/>
                    <a:pt x="7700" y="12841"/>
                  </a:cubicBezTo>
                  <a:cubicBezTo>
                    <a:pt x="8222" y="12895"/>
                    <a:pt x="9397" y="13058"/>
                    <a:pt x="9169" y="13419"/>
                  </a:cubicBezTo>
                  <a:cubicBezTo>
                    <a:pt x="9071" y="13545"/>
                    <a:pt x="8875" y="13617"/>
                    <a:pt x="9169" y="13654"/>
                  </a:cubicBezTo>
                  <a:cubicBezTo>
                    <a:pt x="9723" y="13726"/>
                    <a:pt x="9723" y="13979"/>
                    <a:pt x="10604" y="13491"/>
                  </a:cubicBezTo>
                  <a:cubicBezTo>
                    <a:pt x="11420" y="12967"/>
                    <a:pt x="12725" y="13003"/>
                    <a:pt x="12725" y="13003"/>
                  </a:cubicBezTo>
                  <a:cubicBezTo>
                    <a:pt x="12529" y="13256"/>
                    <a:pt x="12431" y="13491"/>
                    <a:pt x="12203" y="13780"/>
                  </a:cubicBezTo>
                  <a:cubicBezTo>
                    <a:pt x="11877" y="14213"/>
                    <a:pt x="11355" y="14448"/>
                    <a:pt x="10702" y="14629"/>
                  </a:cubicBezTo>
                  <a:cubicBezTo>
                    <a:pt x="9952" y="14791"/>
                    <a:pt x="9005" y="14791"/>
                    <a:pt x="8124" y="14629"/>
                  </a:cubicBezTo>
                  <a:cubicBezTo>
                    <a:pt x="7798" y="14502"/>
                    <a:pt x="7244" y="14340"/>
                    <a:pt x="6819" y="14376"/>
                  </a:cubicBezTo>
                  <a:cubicBezTo>
                    <a:pt x="6167" y="14376"/>
                    <a:pt x="6591" y="14918"/>
                    <a:pt x="6819" y="15098"/>
                  </a:cubicBezTo>
                  <a:cubicBezTo>
                    <a:pt x="7146" y="15387"/>
                    <a:pt x="7570" y="15694"/>
                    <a:pt x="7341" y="16056"/>
                  </a:cubicBezTo>
                  <a:cubicBezTo>
                    <a:pt x="7244" y="16344"/>
                    <a:pt x="7048" y="16399"/>
                    <a:pt x="6493" y="16399"/>
                  </a:cubicBezTo>
                  <a:cubicBezTo>
                    <a:pt x="5514" y="16399"/>
                    <a:pt x="4960" y="17121"/>
                    <a:pt x="4144" y="17356"/>
                  </a:cubicBezTo>
                  <a:cubicBezTo>
                    <a:pt x="3491" y="17536"/>
                    <a:pt x="2839" y="17681"/>
                    <a:pt x="2186" y="17609"/>
                  </a:cubicBezTo>
                  <a:cubicBezTo>
                    <a:pt x="2969" y="18620"/>
                    <a:pt x="4144" y="19451"/>
                    <a:pt x="5612" y="20047"/>
                  </a:cubicBezTo>
                  <a:cubicBezTo>
                    <a:pt x="5384" y="19704"/>
                    <a:pt x="5318" y="19397"/>
                    <a:pt x="5221" y="19035"/>
                  </a:cubicBezTo>
                  <a:cubicBezTo>
                    <a:pt x="4992" y="18566"/>
                    <a:pt x="4862" y="17970"/>
                    <a:pt x="5221" y="17482"/>
                  </a:cubicBezTo>
                  <a:cubicBezTo>
                    <a:pt x="5514" y="17067"/>
                    <a:pt x="6167" y="16886"/>
                    <a:pt x="6917" y="16959"/>
                  </a:cubicBezTo>
                  <a:cubicBezTo>
                    <a:pt x="8124" y="17067"/>
                    <a:pt x="8647" y="17681"/>
                    <a:pt x="9299" y="18078"/>
                  </a:cubicBezTo>
                  <a:cubicBezTo>
                    <a:pt x="10245" y="18692"/>
                    <a:pt x="11257" y="18620"/>
                    <a:pt x="12529" y="18620"/>
                  </a:cubicBezTo>
                  <a:cubicBezTo>
                    <a:pt x="13280" y="18620"/>
                    <a:pt x="14389" y="18692"/>
                    <a:pt x="15042" y="19035"/>
                  </a:cubicBezTo>
                  <a:cubicBezTo>
                    <a:pt x="15433" y="19342"/>
                    <a:pt x="15107" y="19812"/>
                    <a:pt x="14552" y="20047"/>
                  </a:cubicBezTo>
                  <a:cubicBezTo>
                    <a:pt x="14259" y="20173"/>
                    <a:pt x="13834" y="20245"/>
                    <a:pt x="13508" y="20354"/>
                  </a:cubicBezTo>
                  <a:cubicBezTo>
                    <a:pt x="13182" y="20480"/>
                    <a:pt x="13280" y="20661"/>
                    <a:pt x="13378" y="20769"/>
                  </a:cubicBezTo>
                  <a:cubicBezTo>
                    <a:pt x="15857" y="20408"/>
                    <a:pt x="18239" y="19397"/>
                    <a:pt x="19544" y="17970"/>
                  </a:cubicBezTo>
                  <a:close/>
                </a:path>
              </a:pathLst>
            </a:custGeom>
            <a:solidFill>
              <a:srgbClr val="355C7D"/>
            </a:solidFill>
            <a:ln w="3175" cap="flat">
              <a:noFill/>
              <a:miter lim="400000"/>
            </a:ln>
            <a:effectLst/>
          </p:spPr>
          <p:txBody>
            <a:bodyPr wrap="square" lIns="59013" tIns="59013" rIns="59013" bIns="59013" numCol="1" anchor="ctr">
              <a:noAutofit/>
            </a:bodyPr>
            <a:lstStyle/>
            <a:p>
              <a:pPr marL="0" marR="0" lvl="0" indent="0" algn="l" defTabSz="590133" rtl="0" eaLnBrk="1" fontAlgn="auto" latinLnBrk="0" hangingPunct="1">
                <a:lnSpc>
                  <a:spcPct val="93000"/>
                </a:lnSpc>
                <a:spcBef>
                  <a:spcPts val="0"/>
                </a:spcBef>
                <a:spcAft>
                  <a:spcPts val="0"/>
                </a:spcAft>
                <a:buClrTx/>
                <a:buSzTx/>
                <a:buFontTx/>
                <a:buNone/>
                <a:tabLst/>
                <a:defRPr sz="2200">
                  <a:latin typeface="Arial"/>
                  <a:ea typeface="Arial"/>
                  <a:cs typeface="Arial"/>
                  <a:sym typeface="Arial"/>
                </a:defRPr>
              </a:pPr>
              <a:endParaRPr kumimoji="0" sz="2200" b="0" i="0" u="none" strike="noStrike" kern="1200" cap="none" spc="0" normalizeH="0" baseline="0" noProof="0">
                <a:ln>
                  <a:noFill/>
                </a:ln>
                <a:solidFill>
                  <a:prstClr val="black"/>
                </a:solidFill>
                <a:effectLst/>
                <a:uLnTx/>
                <a:uFillTx/>
                <a:latin typeface="Arial"/>
                <a:cs typeface="Arial"/>
                <a:sym typeface="Arial"/>
              </a:endParaRPr>
            </a:p>
          </p:txBody>
        </p:sp>
      </p:grpSp>
      <p:sp>
        <p:nvSpPr>
          <p:cNvPr id="35" name="Shape 2947"/>
          <p:cNvSpPr/>
          <p:nvPr/>
        </p:nvSpPr>
        <p:spPr>
          <a:xfrm>
            <a:off x="2133576" y="4186343"/>
            <a:ext cx="445762" cy="424228"/>
          </a:xfrm>
          <a:custGeom>
            <a:avLst/>
            <a:gdLst/>
            <a:ahLst/>
            <a:cxnLst>
              <a:cxn ang="0">
                <a:pos x="wd2" y="hd2"/>
              </a:cxn>
              <a:cxn ang="5400000">
                <a:pos x="wd2" y="hd2"/>
              </a:cxn>
              <a:cxn ang="10800000">
                <a:pos x="wd2" y="hd2"/>
              </a:cxn>
              <a:cxn ang="16200000">
                <a:pos x="wd2" y="hd2"/>
              </a:cxn>
            </a:cxnLst>
            <a:rect l="0" t="0" r="r" b="b"/>
            <a:pathLst>
              <a:path w="21600" h="21583" extrusionOk="0">
                <a:moveTo>
                  <a:pt x="9067" y="9285"/>
                </a:moveTo>
                <a:lnTo>
                  <a:pt x="9559" y="9267"/>
                </a:lnTo>
                <a:lnTo>
                  <a:pt x="9559" y="12333"/>
                </a:lnTo>
                <a:lnTo>
                  <a:pt x="21582" y="12333"/>
                </a:lnTo>
                <a:lnTo>
                  <a:pt x="21582" y="13121"/>
                </a:lnTo>
                <a:lnTo>
                  <a:pt x="15197" y="13121"/>
                </a:lnTo>
                <a:lnTo>
                  <a:pt x="15197" y="18606"/>
                </a:lnTo>
                <a:lnTo>
                  <a:pt x="17787" y="21152"/>
                </a:lnTo>
                <a:lnTo>
                  <a:pt x="16966" y="21152"/>
                </a:lnTo>
                <a:lnTo>
                  <a:pt x="15197" y="19413"/>
                </a:lnTo>
                <a:lnTo>
                  <a:pt x="15197" y="21152"/>
                </a:lnTo>
                <a:lnTo>
                  <a:pt x="14595" y="21152"/>
                </a:lnTo>
                <a:lnTo>
                  <a:pt x="14595" y="19413"/>
                </a:lnTo>
                <a:lnTo>
                  <a:pt x="12843" y="21152"/>
                </a:lnTo>
                <a:lnTo>
                  <a:pt x="12022" y="21152"/>
                </a:lnTo>
                <a:lnTo>
                  <a:pt x="14595" y="18606"/>
                </a:lnTo>
                <a:lnTo>
                  <a:pt x="14595" y="13121"/>
                </a:lnTo>
                <a:lnTo>
                  <a:pt x="8556" y="13121"/>
                </a:lnTo>
                <a:lnTo>
                  <a:pt x="8556" y="12333"/>
                </a:lnTo>
                <a:lnTo>
                  <a:pt x="9103" y="12333"/>
                </a:lnTo>
                <a:lnTo>
                  <a:pt x="9067" y="9285"/>
                </a:lnTo>
                <a:close/>
                <a:moveTo>
                  <a:pt x="9103" y="6184"/>
                </a:moveTo>
                <a:lnTo>
                  <a:pt x="9103" y="2707"/>
                </a:lnTo>
                <a:lnTo>
                  <a:pt x="8556" y="2707"/>
                </a:lnTo>
                <a:lnTo>
                  <a:pt x="8556" y="1918"/>
                </a:lnTo>
                <a:lnTo>
                  <a:pt x="21600" y="1918"/>
                </a:lnTo>
                <a:lnTo>
                  <a:pt x="21600" y="2707"/>
                </a:lnTo>
                <a:lnTo>
                  <a:pt x="9559" y="2707"/>
                </a:lnTo>
                <a:lnTo>
                  <a:pt x="9505" y="6794"/>
                </a:lnTo>
                <a:lnTo>
                  <a:pt x="9103" y="6184"/>
                </a:lnTo>
                <a:close/>
                <a:moveTo>
                  <a:pt x="20542" y="12333"/>
                </a:moveTo>
                <a:lnTo>
                  <a:pt x="21034" y="12333"/>
                </a:lnTo>
                <a:lnTo>
                  <a:pt x="21034" y="2707"/>
                </a:lnTo>
                <a:lnTo>
                  <a:pt x="20542" y="2707"/>
                </a:lnTo>
                <a:lnTo>
                  <a:pt x="20542" y="12333"/>
                </a:lnTo>
                <a:close/>
                <a:moveTo>
                  <a:pt x="11913" y="11293"/>
                </a:moveTo>
                <a:lnTo>
                  <a:pt x="13026" y="11293"/>
                </a:lnTo>
                <a:lnTo>
                  <a:pt x="13026" y="9500"/>
                </a:lnTo>
                <a:lnTo>
                  <a:pt x="11913" y="9500"/>
                </a:lnTo>
                <a:lnTo>
                  <a:pt x="11913" y="11293"/>
                </a:lnTo>
                <a:close/>
                <a:moveTo>
                  <a:pt x="13774" y="11293"/>
                </a:moveTo>
                <a:lnTo>
                  <a:pt x="14886" y="11293"/>
                </a:lnTo>
                <a:lnTo>
                  <a:pt x="14886" y="7708"/>
                </a:lnTo>
                <a:lnTo>
                  <a:pt x="13774" y="7708"/>
                </a:lnTo>
                <a:lnTo>
                  <a:pt x="13774" y="11293"/>
                </a:lnTo>
                <a:close/>
                <a:moveTo>
                  <a:pt x="15634" y="11293"/>
                </a:moveTo>
                <a:lnTo>
                  <a:pt x="16747" y="11293"/>
                </a:lnTo>
                <a:lnTo>
                  <a:pt x="16747" y="7027"/>
                </a:lnTo>
                <a:lnTo>
                  <a:pt x="15634" y="7027"/>
                </a:lnTo>
                <a:lnTo>
                  <a:pt x="15634" y="11293"/>
                </a:lnTo>
                <a:close/>
                <a:moveTo>
                  <a:pt x="17495" y="11293"/>
                </a:moveTo>
                <a:lnTo>
                  <a:pt x="18626" y="11293"/>
                </a:lnTo>
                <a:lnTo>
                  <a:pt x="18626" y="5342"/>
                </a:lnTo>
                <a:lnTo>
                  <a:pt x="17495" y="5342"/>
                </a:lnTo>
                <a:lnTo>
                  <a:pt x="17495" y="11293"/>
                </a:lnTo>
                <a:close/>
                <a:moveTo>
                  <a:pt x="2773" y="1810"/>
                </a:moveTo>
                <a:cubicBezTo>
                  <a:pt x="2773" y="825"/>
                  <a:pt x="3594" y="0"/>
                  <a:pt x="4616" y="0"/>
                </a:cubicBezTo>
                <a:cubicBezTo>
                  <a:pt x="5637" y="0"/>
                  <a:pt x="6458" y="789"/>
                  <a:pt x="6458" y="1810"/>
                </a:cubicBezTo>
                <a:cubicBezTo>
                  <a:pt x="6458" y="2796"/>
                  <a:pt x="5655" y="3621"/>
                  <a:pt x="4616" y="3621"/>
                </a:cubicBezTo>
                <a:cubicBezTo>
                  <a:pt x="3612" y="3603"/>
                  <a:pt x="2773" y="2814"/>
                  <a:pt x="2773" y="1810"/>
                </a:cubicBezTo>
                <a:close/>
                <a:moveTo>
                  <a:pt x="9231" y="8855"/>
                </a:moveTo>
                <a:lnTo>
                  <a:pt x="8903" y="8855"/>
                </a:lnTo>
                <a:cubicBezTo>
                  <a:pt x="8629" y="8855"/>
                  <a:pt x="8337" y="8765"/>
                  <a:pt x="8136" y="8497"/>
                </a:cubicBezTo>
                <a:lnTo>
                  <a:pt x="6878" y="6722"/>
                </a:lnTo>
                <a:lnTo>
                  <a:pt x="6859" y="20542"/>
                </a:lnTo>
                <a:cubicBezTo>
                  <a:pt x="6859" y="21224"/>
                  <a:pt x="6349" y="21582"/>
                  <a:pt x="5856" y="21582"/>
                </a:cubicBezTo>
                <a:cubicBezTo>
                  <a:pt x="5327" y="21582"/>
                  <a:pt x="4798" y="21224"/>
                  <a:pt x="4798" y="20524"/>
                </a:cubicBezTo>
                <a:lnTo>
                  <a:pt x="4780" y="12476"/>
                </a:lnTo>
                <a:lnTo>
                  <a:pt x="4470" y="12476"/>
                </a:lnTo>
                <a:lnTo>
                  <a:pt x="4451" y="20524"/>
                </a:lnTo>
                <a:cubicBezTo>
                  <a:pt x="4451" y="21259"/>
                  <a:pt x="3868" y="21600"/>
                  <a:pt x="3357" y="21582"/>
                </a:cubicBezTo>
                <a:cubicBezTo>
                  <a:pt x="2864" y="21528"/>
                  <a:pt x="2390" y="21206"/>
                  <a:pt x="2390" y="20542"/>
                </a:cubicBezTo>
                <a:lnTo>
                  <a:pt x="2353" y="6722"/>
                </a:lnTo>
                <a:lnTo>
                  <a:pt x="1624" y="7762"/>
                </a:lnTo>
                <a:lnTo>
                  <a:pt x="1624" y="11723"/>
                </a:lnTo>
                <a:cubicBezTo>
                  <a:pt x="1624" y="12153"/>
                  <a:pt x="1241" y="12530"/>
                  <a:pt x="803" y="12530"/>
                </a:cubicBezTo>
                <a:cubicBezTo>
                  <a:pt x="365" y="12530"/>
                  <a:pt x="0" y="12153"/>
                  <a:pt x="0" y="11723"/>
                </a:cubicBezTo>
                <a:lnTo>
                  <a:pt x="0" y="7134"/>
                </a:lnTo>
                <a:lnTo>
                  <a:pt x="1551" y="4894"/>
                </a:lnTo>
                <a:cubicBezTo>
                  <a:pt x="2025" y="4248"/>
                  <a:pt x="2609" y="3926"/>
                  <a:pt x="3375" y="3926"/>
                </a:cubicBezTo>
                <a:lnTo>
                  <a:pt x="5820" y="3926"/>
                </a:lnTo>
                <a:cubicBezTo>
                  <a:pt x="6604" y="3926"/>
                  <a:pt x="7170" y="4195"/>
                  <a:pt x="7644" y="4894"/>
                </a:cubicBezTo>
                <a:lnTo>
                  <a:pt x="9231" y="7152"/>
                </a:lnTo>
                <a:lnTo>
                  <a:pt x="9322" y="7260"/>
                </a:lnTo>
                <a:lnTo>
                  <a:pt x="12186" y="7260"/>
                </a:lnTo>
                <a:cubicBezTo>
                  <a:pt x="13336" y="7260"/>
                  <a:pt x="13263" y="8855"/>
                  <a:pt x="12241" y="8855"/>
                </a:cubicBezTo>
                <a:lnTo>
                  <a:pt x="9231" y="8855"/>
                </a:lnTo>
                <a:close/>
              </a:path>
            </a:pathLst>
          </a:custGeom>
          <a:solidFill>
            <a:srgbClr val="355C7D"/>
          </a:solidFill>
          <a:ln w="3175">
            <a:miter lim="400000"/>
          </a:ln>
        </p:spPr>
        <p:txBody>
          <a:bodyPr lIns="45719" rIns="45719" anchor="ctr"/>
          <a:lstStyle/>
          <a:p>
            <a:pPr marL="0" marR="0" lvl="0" indent="0" algn="l" defTabSz="457200" rtl="0" eaLnBrk="1" fontAlgn="auto" latinLnBrk="0" hangingPunct="1">
              <a:lnSpc>
                <a:spcPct val="93000"/>
              </a:lnSpc>
              <a:spcBef>
                <a:spcPts val="0"/>
              </a:spcBef>
              <a:spcAft>
                <a:spcPts val="0"/>
              </a:spcAft>
              <a:buClrTx/>
              <a:buSzTx/>
              <a:buFontTx/>
              <a:buNone/>
              <a:tabLst/>
              <a:defRPr sz="1800">
                <a:latin typeface="Arial"/>
                <a:ea typeface="Arial"/>
                <a:cs typeface="Arial"/>
                <a:sym typeface="Arial"/>
              </a:defRPr>
            </a:pPr>
            <a:endParaRPr kumimoji="0" sz="1800" b="0" i="0" u="none" strike="noStrike" kern="1200" cap="none" spc="0" normalizeH="0" baseline="0" noProof="0">
              <a:ln>
                <a:noFill/>
              </a:ln>
              <a:solidFill>
                <a:prstClr val="black"/>
              </a:solidFill>
              <a:effectLst/>
              <a:uLnTx/>
              <a:uFillTx/>
              <a:latin typeface="Arial"/>
              <a:cs typeface="Arial"/>
              <a:sym typeface="Arial"/>
            </a:endParaRPr>
          </a:p>
        </p:txBody>
      </p:sp>
      <p:sp>
        <p:nvSpPr>
          <p:cNvPr id="37" name="Shape 2945"/>
          <p:cNvSpPr/>
          <p:nvPr/>
        </p:nvSpPr>
        <p:spPr>
          <a:xfrm>
            <a:off x="2184169" y="5504031"/>
            <a:ext cx="364305" cy="350182"/>
          </a:xfrm>
          <a:custGeom>
            <a:avLst/>
            <a:gdLst/>
            <a:ahLst/>
            <a:cxnLst>
              <a:cxn ang="0">
                <a:pos x="wd2" y="hd2"/>
              </a:cxn>
              <a:cxn ang="5400000">
                <a:pos x="wd2" y="hd2"/>
              </a:cxn>
              <a:cxn ang="10800000">
                <a:pos x="wd2" y="hd2"/>
              </a:cxn>
              <a:cxn ang="16200000">
                <a:pos x="wd2" y="hd2"/>
              </a:cxn>
            </a:cxnLst>
            <a:rect l="0" t="0" r="r" b="b"/>
            <a:pathLst>
              <a:path w="21600" h="21600" extrusionOk="0">
                <a:moveTo>
                  <a:pt x="14578" y="9532"/>
                </a:moveTo>
                <a:lnTo>
                  <a:pt x="12370" y="10162"/>
                </a:lnTo>
                <a:lnTo>
                  <a:pt x="12370" y="11295"/>
                </a:lnTo>
                <a:lnTo>
                  <a:pt x="14578" y="10683"/>
                </a:lnTo>
                <a:lnTo>
                  <a:pt x="14578" y="9532"/>
                </a:lnTo>
                <a:close/>
                <a:moveTo>
                  <a:pt x="14578" y="12679"/>
                </a:moveTo>
                <a:lnTo>
                  <a:pt x="12370" y="13291"/>
                </a:lnTo>
                <a:lnTo>
                  <a:pt x="12370" y="12176"/>
                </a:lnTo>
                <a:lnTo>
                  <a:pt x="14578" y="11546"/>
                </a:lnTo>
                <a:lnTo>
                  <a:pt x="14578" y="12679"/>
                </a:lnTo>
                <a:close/>
                <a:moveTo>
                  <a:pt x="17718" y="11780"/>
                </a:moveTo>
                <a:lnTo>
                  <a:pt x="15372" y="12428"/>
                </a:lnTo>
                <a:lnTo>
                  <a:pt x="15372" y="9280"/>
                </a:lnTo>
                <a:lnTo>
                  <a:pt x="17718" y="8597"/>
                </a:lnTo>
                <a:lnTo>
                  <a:pt x="17718" y="11780"/>
                </a:lnTo>
                <a:close/>
                <a:moveTo>
                  <a:pt x="17718" y="13812"/>
                </a:moveTo>
                <a:lnTo>
                  <a:pt x="12370" y="15287"/>
                </a:lnTo>
                <a:lnTo>
                  <a:pt x="12370" y="14136"/>
                </a:lnTo>
                <a:lnTo>
                  <a:pt x="17718" y="12679"/>
                </a:lnTo>
                <a:cubicBezTo>
                  <a:pt x="17718" y="12697"/>
                  <a:pt x="17718" y="13812"/>
                  <a:pt x="17718" y="13812"/>
                </a:cubicBezTo>
                <a:close/>
                <a:moveTo>
                  <a:pt x="12370" y="17302"/>
                </a:moveTo>
                <a:lnTo>
                  <a:pt x="12370" y="16169"/>
                </a:lnTo>
                <a:lnTo>
                  <a:pt x="17718" y="14676"/>
                </a:lnTo>
                <a:lnTo>
                  <a:pt x="17718" y="15827"/>
                </a:lnTo>
                <a:lnTo>
                  <a:pt x="12370" y="17302"/>
                </a:lnTo>
                <a:close/>
                <a:moveTo>
                  <a:pt x="9265" y="10072"/>
                </a:moveTo>
                <a:lnTo>
                  <a:pt x="9265" y="11205"/>
                </a:lnTo>
                <a:lnTo>
                  <a:pt x="3899" y="9748"/>
                </a:lnTo>
                <a:lnTo>
                  <a:pt x="3899" y="8597"/>
                </a:lnTo>
                <a:lnTo>
                  <a:pt x="9265" y="10072"/>
                </a:lnTo>
                <a:close/>
                <a:moveTo>
                  <a:pt x="3899" y="10611"/>
                </a:moveTo>
                <a:lnTo>
                  <a:pt x="9265" y="12068"/>
                </a:lnTo>
                <a:lnTo>
                  <a:pt x="9265" y="13183"/>
                </a:lnTo>
                <a:lnTo>
                  <a:pt x="3899" y="11744"/>
                </a:lnTo>
                <a:cubicBezTo>
                  <a:pt x="3899" y="11762"/>
                  <a:pt x="3899" y="10611"/>
                  <a:pt x="3899" y="10611"/>
                </a:cubicBezTo>
                <a:close/>
                <a:moveTo>
                  <a:pt x="3899" y="12625"/>
                </a:moveTo>
                <a:lnTo>
                  <a:pt x="9265" y="14100"/>
                </a:lnTo>
                <a:lnTo>
                  <a:pt x="9265" y="15251"/>
                </a:lnTo>
                <a:lnTo>
                  <a:pt x="3899" y="13777"/>
                </a:lnTo>
                <a:cubicBezTo>
                  <a:pt x="3899" y="13759"/>
                  <a:pt x="3899" y="12625"/>
                  <a:pt x="3899" y="12625"/>
                </a:cubicBezTo>
                <a:close/>
                <a:moveTo>
                  <a:pt x="3899" y="14622"/>
                </a:moveTo>
                <a:lnTo>
                  <a:pt x="9265" y="16097"/>
                </a:lnTo>
                <a:lnTo>
                  <a:pt x="9265" y="17212"/>
                </a:lnTo>
                <a:lnTo>
                  <a:pt x="3899" y="15737"/>
                </a:lnTo>
                <a:lnTo>
                  <a:pt x="3899" y="14622"/>
                </a:lnTo>
                <a:close/>
                <a:moveTo>
                  <a:pt x="20134" y="9856"/>
                </a:moveTo>
                <a:lnTo>
                  <a:pt x="19961" y="9856"/>
                </a:lnTo>
                <a:lnTo>
                  <a:pt x="19961" y="5467"/>
                </a:lnTo>
                <a:cubicBezTo>
                  <a:pt x="19961" y="5378"/>
                  <a:pt x="19927" y="5288"/>
                  <a:pt x="19858" y="5252"/>
                </a:cubicBezTo>
                <a:cubicBezTo>
                  <a:pt x="19806" y="5216"/>
                  <a:pt x="19719" y="5180"/>
                  <a:pt x="19633" y="5216"/>
                </a:cubicBezTo>
                <a:lnTo>
                  <a:pt x="10835" y="7626"/>
                </a:lnTo>
                <a:lnTo>
                  <a:pt x="2019" y="5216"/>
                </a:lnTo>
                <a:cubicBezTo>
                  <a:pt x="1932" y="5180"/>
                  <a:pt x="1863" y="5216"/>
                  <a:pt x="1794" y="5252"/>
                </a:cubicBezTo>
                <a:cubicBezTo>
                  <a:pt x="1742" y="5288"/>
                  <a:pt x="1691" y="5378"/>
                  <a:pt x="1691" y="5467"/>
                </a:cubicBezTo>
                <a:lnTo>
                  <a:pt x="1691" y="9856"/>
                </a:lnTo>
                <a:lnTo>
                  <a:pt x="1518" y="9856"/>
                </a:lnTo>
                <a:cubicBezTo>
                  <a:pt x="690" y="9856"/>
                  <a:pt x="0" y="10575"/>
                  <a:pt x="0" y="11438"/>
                </a:cubicBezTo>
                <a:cubicBezTo>
                  <a:pt x="0" y="12302"/>
                  <a:pt x="690" y="13021"/>
                  <a:pt x="1518" y="13021"/>
                </a:cubicBezTo>
                <a:lnTo>
                  <a:pt x="1691" y="13021"/>
                </a:lnTo>
                <a:lnTo>
                  <a:pt x="1691" y="17625"/>
                </a:lnTo>
                <a:cubicBezTo>
                  <a:pt x="1691" y="17751"/>
                  <a:pt x="1777" y="17859"/>
                  <a:pt x="1881" y="17877"/>
                </a:cubicBezTo>
                <a:lnTo>
                  <a:pt x="5504" y="18884"/>
                </a:lnTo>
                <a:lnTo>
                  <a:pt x="5504" y="21600"/>
                </a:lnTo>
                <a:lnTo>
                  <a:pt x="16114" y="21600"/>
                </a:lnTo>
                <a:lnTo>
                  <a:pt x="16114" y="18884"/>
                </a:lnTo>
                <a:lnTo>
                  <a:pt x="19737" y="17877"/>
                </a:lnTo>
                <a:cubicBezTo>
                  <a:pt x="19840" y="17859"/>
                  <a:pt x="19927" y="17751"/>
                  <a:pt x="19927" y="17625"/>
                </a:cubicBezTo>
                <a:lnTo>
                  <a:pt x="19927" y="13021"/>
                </a:lnTo>
                <a:lnTo>
                  <a:pt x="20082" y="13021"/>
                </a:lnTo>
                <a:cubicBezTo>
                  <a:pt x="20927" y="13021"/>
                  <a:pt x="21600" y="12302"/>
                  <a:pt x="21600" y="11438"/>
                </a:cubicBezTo>
                <a:cubicBezTo>
                  <a:pt x="21600" y="10575"/>
                  <a:pt x="20944" y="9856"/>
                  <a:pt x="20134" y="9856"/>
                </a:cubicBezTo>
                <a:close/>
                <a:moveTo>
                  <a:pt x="10351" y="18794"/>
                </a:moveTo>
                <a:lnTo>
                  <a:pt x="3036" y="16780"/>
                </a:lnTo>
                <a:lnTo>
                  <a:pt x="3036" y="6924"/>
                </a:lnTo>
                <a:lnTo>
                  <a:pt x="10351" y="8921"/>
                </a:lnTo>
                <a:lnTo>
                  <a:pt x="10351" y="18794"/>
                </a:lnTo>
                <a:close/>
                <a:moveTo>
                  <a:pt x="18633" y="16780"/>
                </a:moveTo>
                <a:lnTo>
                  <a:pt x="11335" y="18794"/>
                </a:lnTo>
                <a:lnTo>
                  <a:pt x="11335" y="8957"/>
                </a:lnTo>
                <a:lnTo>
                  <a:pt x="18633" y="6942"/>
                </a:lnTo>
                <a:lnTo>
                  <a:pt x="18633" y="16780"/>
                </a:lnTo>
                <a:close/>
                <a:moveTo>
                  <a:pt x="7557" y="3417"/>
                </a:moveTo>
                <a:cubicBezTo>
                  <a:pt x="7557" y="1529"/>
                  <a:pt x="9006" y="0"/>
                  <a:pt x="10835" y="0"/>
                </a:cubicBezTo>
                <a:cubicBezTo>
                  <a:pt x="12663" y="0"/>
                  <a:pt x="14112" y="1511"/>
                  <a:pt x="14112" y="3417"/>
                </a:cubicBezTo>
                <a:cubicBezTo>
                  <a:pt x="14112" y="5324"/>
                  <a:pt x="12663" y="6834"/>
                  <a:pt x="10835" y="6834"/>
                </a:cubicBezTo>
                <a:cubicBezTo>
                  <a:pt x="9006" y="6834"/>
                  <a:pt x="7557" y="5288"/>
                  <a:pt x="7557" y="3417"/>
                </a:cubicBezTo>
                <a:close/>
              </a:path>
            </a:pathLst>
          </a:custGeom>
          <a:solidFill>
            <a:srgbClr val="355C7D"/>
          </a:solidFill>
          <a:ln w="3175">
            <a:miter lim="400000"/>
          </a:ln>
        </p:spPr>
        <p:txBody>
          <a:bodyPr lIns="45719" rIns="45719" anchor="ctr"/>
          <a:lstStyle/>
          <a:p>
            <a:pPr marL="0" marR="0" lvl="0" indent="0" algn="l" defTabSz="457200" rtl="0" eaLnBrk="1" fontAlgn="auto" latinLnBrk="0" hangingPunct="1">
              <a:lnSpc>
                <a:spcPct val="93000"/>
              </a:lnSpc>
              <a:spcBef>
                <a:spcPts val="0"/>
              </a:spcBef>
              <a:spcAft>
                <a:spcPts val="0"/>
              </a:spcAft>
              <a:buClrTx/>
              <a:buSzTx/>
              <a:buFontTx/>
              <a:buNone/>
              <a:tabLst/>
              <a:defRPr sz="1800">
                <a:latin typeface="Arial"/>
                <a:ea typeface="Arial"/>
                <a:cs typeface="Arial"/>
                <a:sym typeface="Arial"/>
              </a:defRPr>
            </a:pPr>
            <a:endParaRPr kumimoji="0" sz="1800" b="0" i="0" u="none" strike="noStrike" kern="1200" cap="none" spc="0" normalizeH="0" baseline="0" noProof="0">
              <a:ln>
                <a:noFill/>
              </a:ln>
              <a:solidFill>
                <a:prstClr val="black"/>
              </a:solidFill>
              <a:effectLst/>
              <a:uLnTx/>
              <a:uFillTx/>
              <a:latin typeface="Arial"/>
              <a:cs typeface="Arial"/>
              <a:sym typeface="Aria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9942" y="1560146"/>
            <a:ext cx="2971612" cy="2661031"/>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632" y="4307551"/>
            <a:ext cx="3334871" cy="1617239"/>
          </a:xfrm>
          <a:prstGeom prst="rect">
            <a:avLst/>
          </a:prstGeom>
        </p:spPr>
      </p:pic>
      <p:pic>
        <p:nvPicPr>
          <p:cNvPr id="45" name="Picture 44"/>
          <p:cNvPicPr>
            <a:picLocks noChangeAspect="1"/>
          </p:cNvPicPr>
          <p:nvPr/>
        </p:nvPicPr>
        <p:blipFill>
          <a:blip r:embed="rId4"/>
          <a:stretch>
            <a:fillRect/>
          </a:stretch>
        </p:blipFill>
        <p:spPr>
          <a:xfrm>
            <a:off x="7942814" y="4969313"/>
            <a:ext cx="1574725" cy="481546"/>
          </a:xfrm>
          <a:prstGeom prst="rect">
            <a:avLst/>
          </a:prstGeom>
        </p:spPr>
      </p:pic>
      <p:sp>
        <p:nvSpPr>
          <p:cNvPr id="38" name="TextBox 57"/>
          <p:cNvSpPr txBox="1"/>
          <p:nvPr/>
        </p:nvSpPr>
        <p:spPr>
          <a:xfrm>
            <a:off x="3396809" y="5394702"/>
            <a:ext cx="3148291" cy="553998"/>
          </a:xfrm>
          <a:prstGeom prst="rect">
            <a:avLst/>
          </a:prstGeom>
          <a:no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02B5C"/>
                </a:solidFill>
                <a:effectLst/>
                <a:uLnTx/>
                <a:uFillTx/>
                <a:latin typeface="Arial Nova Cond" panose="020B0506020202020204" pitchFamily="34" charset="0"/>
                <a:ea typeface="ＭＳ Ｐゴシック" pitchFamily="-1" charset="-128"/>
                <a:cs typeface="+mn-cs"/>
              </a:rPr>
              <a:t>Free access to exclusive market outlook briefings</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6151" y="1698239"/>
            <a:ext cx="2695209" cy="1704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9872" y="4404020"/>
            <a:ext cx="1842117" cy="116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8322" y="255361"/>
            <a:ext cx="4277442" cy="495481"/>
          </a:xfrm>
          <a:prstGeom prst="rect">
            <a:avLst/>
          </a:prstGeom>
        </p:spPr>
      </p:pic>
      <p:pic>
        <p:nvPicPr>
          <p:cNvPr id="48" name="Picture 4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46177" y="265142"/>
            <a:ext cx="1077765" cy="427555"/>
          </a:xfrm>
          <a:prstGeom prst="rect">
            <a:avLst/>
          </a:prstGeom>
        </p:spPr>
      </p:pic>
    </p:spTree>
    <p:extLst>
      <p:ext uri="{BB962C8B-B14F-4D97-AF65-F5344CB8AC3E}">
        <p14:creationId xmlns:p14="http://schemas.microsoft.com/office/powerpoint/2010/main" val="1402191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127BBF-4BCE-4969-B03F-438B9225E3AA}"/>
              </a:ext>
            </a:extLst>
          </p:cNvPr>
          <p:cNvSpPr>
            <a:spLocks noGrp="1"/>
          </p:cNvSpPr>
          <p:nvPr>
            <p:ph idx="14"/>
          </p:nvPr>
        </p:nvSpPr>
        <p:spPr/>
        <p:txBody>
          <a:bodyPr/>
          <a:lstStyle/>
          <a:p>
            <a:r>
              <a:rPr lang="en-GB" dirty="0"/>
              <a:t>Container Capacity Insight</a:t>
            </a:r>
          </a:p>
        </p:txBody>
      </p:sp>
      <p:sp>
        <p:nvSpPr>
          <p:cNvPr id="5" name="Rectangle 4">
            <a:extLst>
              <a:ext uri="{FF2B5EF4-FFF2-40B4-BE49-F238E27FC236}">
                <a16:creationId xmlns:a16="http://schemas.microsoft.com/office/drawing/2014/main" id="{5E04907B-DA89-464E-9655-B5126E657D74}"/>
              </a:ext>
            </a:extLst>
          </p:cNvPr>
          <p:cNvSpPr/>
          <p:nvPr/>
        </p:nvSpPr>
        <p:spPr>
          <a:xfrm>
            <a:off x="2774950" y="1436840"/>
            <a:ext cx="6591300" cy="24747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Nova Cond"/>
              <a:ea typeface="+mn-ea"/>
              <a:cs typeface="+mn-cs"/>
            </a:endParaRPr>
          </a:p>
        </p:txBody>
      </p:sp>
      <p:sp>
        <p:nvSpPr>
          <p:cNvPr id="6" name="Rectangle 5">
            <a:extLst>
              <a:ext uri="{FF2B5EF4-FFF2-40B4-BE49-F238E27FC236}">
                <a16:creationId xmlns:a16="http://schemas.microsoft.com/office/drawing/2014/main" id="{ED8C439E-A959-49EA-9FC1-49A2B654D705}"/>
              </a:ext>
            </a:extLst>
          </p:cNvPr>
          <p:cNvSpPr/>
          <p:nvPr/>
        </p:nvSpPr>
        <p:spPr>
          <a:xfrm>
            <a:off x="2774950" y="3911584"/>
            <a:ext cx="6591300" cy="20272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Nova Cond"/>
              <a:ea typeface="+mn-ea"/>
              <a:cs typeface="+mn-cs"/>
            </a:endParaRPr>
          </a:p>
        </p:txBody>
      </p:sp>
      <p:pic>
        <p:nvPicPr>
          <p:cNvPr id="9" name="Picture 8">
            <a:extLst>
              <a:ext uri="{FF2B5EF4-FFF2-40B4-BE49-F238E27FC236}">
                <a16:creationId xmlns:a16="http://schemas.microsoft.com/office/drawing/2014/main" id="{1B1C53F7-BC04-49A6-8CD9-0AA5A27E3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5859" y="1876325"/>
            <a:ext cx="1885407" cy="972790"/>
          </a:xfrm>
          <a:prstGeom prst="rect">
            <a:avLst/>
          </a:prstGeom>
        </p:spPr>
      </p:pic>
      <p:sp>
        <p:nvSpPr>
          <p:cNvPr id="10" name="Oval 9">
            <a:extLst>
              <a:ext uri="{FF2B5EF4-FFF2-40B4-BE49-F238E27FC236}">
                <a16:creationId xmlns:a16="http://schemas.microsoft.com/office/drawing/2014/main" id="{95D51641-0F5C-4A44-AB93-233967C9111E}"/>
              </a:ext>
            </a:extLst>
          </p:cNvPr>
          <p:cNvSpPr/>
          <p:nvPr/>
        </p:nvSpPr>
        <p:spPr>
          <a:xfrm>
            <a:off x="6814461" y="2576708"/>
            <a:ext cx="476794" cy="4767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2</a:t>
            </a:r>
          </a:p>
        </p:txBody>
      </p:sp>
      <p:pic>
        <p:nvPicPr>
          <p:cNvPr id="11" name="Picture 10">
            <a:extLst>
              <a:ext uri="{FF2B5EF4-FFF2-40B4-BE49-F238E27FC236}">
                <a16:creationId xmlns:a16="http://schemas.microsoft.com/office/drawing/2014/main" id="{54A15600-021C-4076-A158-E1A3F2EEEB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443791" y="3326272"/>
            <a:ext cx="1885407" cy="972790"/>
          </a:xfrm>
          <a:prstGeom prst="rect">
            <a:avLst/>
          </a:prstGeom>
        </p:spPr>
      </p:pic>
      <p:sp>
        <p:nvSpPr>
          <p:cNvPr id="12" name="Oval 11">
            <a:extLst>
              <a:ext uri="{FF2B5EF4-FFF2-40B4-BE49-F238E27FC236}">
                <a16:creationId xmlns:a16="http://schemas.microsoft.com/office/drawing/2014/main" id="{CC9FC4C6-FBAF-4802-AE91-BD74354A6552}"/>
              </a:ext>
            </a:extLst>
          </p:cNvPr>
          <p:cNvSpPr/>
          <p:nvPr/>
        </p:nvSpPr>
        <p:spPr>
          <a:xfrm>
            <a:off x="6814461" y="4615602"/>
            <a:ext cx="476794" cy="4767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3</a:t>
            </a:r>
          </a:p>
        </p:txBody>
      </p:sp>
      <p:sp>
        <p:nvSpPr>
          <p:cNvPr id="13" name="Oval 12">
            <a:extLst>
              <a:ext uri="{FF2B5EF4-FFF2-40B4-BE49-F238E27FC236}">
                <a16:creationId xmlns:a16="http://schemas.microsoft.com/office/drawing/2014/main" id="{5905D6B6-AFDD-4EA6-B58D-C532BB212C27}"/>
              </a:ext>
            </a:extLst>
          </p:cNvPr>
          <p:cNvSpPr/>
          <p:nvPr/>
        </p:nvSpPr>
        <p:spPr>
          <a:xfrm>
            <a:off x="4671246" y="4615602"/>
            <a:ext cx="476794" cy="4767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4</a:t>
            </a:r>
          </a:p>
        </p:txBody>
      </p:sp>
      <p:sp>
        <p:nvSpPr>
          <p:cNvPr id="14" name="Oval 13">
            <a:extLst>
              <a:ext uri="{FF2B5EF4-FFF2-40B4-BE49-F238E27FC236}">
                <a16:creationId xmlns:a16="http://schemas.microsoft.com/office/drawing/2014/main" id="{1E672EC7-44D4-4146-86AC-C8A053EBED14}"/>
              </a:ext>
            </a:extLst>
          </p:cNvPr>
          <p:cNvSpPr/>
          <p:nvPr/>
        </p:nvSpPr>
        <p:spPr>
          <a:xfrm>
            <a:off x="4671246" y="2576708"/>
            <a:ext cx="476794" cy="4767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1</a:t>
            </a:r>
          </a:p>
        </p:txBody>
      </p:sp>
      <p:pic>
        <p:nvPicPr>
          <p:cNvPr id="15" name="Picture 14">
            <a:extLst>
              <a:ext uri="{FF2B5EF4-FFF2-40B4-BE49-F238E27FC236}">
                <a16:creationId xmlns:a16="http://schemas.microsoft.com/office/drawing/2014/main" id="{970CD496-B8D1-4221-B503-47341EE5B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049356" y="4660413"/>
            <a:ext cx="1885407" cy="972790"/>
          </a:xfrm>
          <a:prstGeom prst="rect">
            <a:avLst/>
          </a:prstGeom>
        </p:spPr>
      </p:pic>
      <p:pic>
        <p:nvPicPr>
          <p:cNvPr id="16" name="Picture 15">
            <a:extLst>
              <a:ext uri="{FF2B5EF4-FFF2-40B4-BE49-F238E27FC236}">
                <a16:creationId xmlns:a16="http://schemas.microsoft.com/office/drawing/2014/main" id="{B3EC0339-3922-43D7-886A-89E6A0A28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709398" y="3380274"/>
            <a:ext cx="1885407" cy="972790"/>
          </a:xfrm>
          <a:prstGeom prst="rect">
            <a:avLst/>
          </a:prstGeom>
        </p:spPr>
      </p:pic>
      <p:sp>
        <p:nvSpPr>
          <p:cNvPr id="24" name="TextBox 23">
            <a:extLst>
              <a:ext uri="{FF2B5EF4-FFF2-40B4-BE49-F238E27FC236}">
                <a16:creationId xmlns:a16="http://schemas.microsoft.com/office/drawing/2014/main" id="{08507D48-9B48-45F5-BCA7-39D963F9D571}"/>
              </a:ext>
            </a:extLst>
          </p:cNvPr>
          <p:cNvSpPr txBox="1"/>
          <p:nvPr/>
        </p:nvSpPr>
        <p:spPr>
          <a:xfrm>
            <a:off x="7473766" y="1982759"/>
            <a:ext cx="1895071" cy="1107996"/>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Predict</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Cancelled sailings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Scheduled sailings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m-o-m capacity fluctuations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m-o-m spot sates fluctuations</a:t>
            </a:r>
          </a:p>
        </p:txBody>
      </p:sp>
      <p:sp>
        <p:nvSpPr>
          <p:cNvPr id="26" name="TextBox 25">
            <a:extLst>
              <a:ext uri="{FF2B5EF4-FFF2-40B4-BE49-F238E27FC236}">
                <a16:creationId xmlns:a16="http://schemas.microsoft.com/office/drawing/2014/main" id="{C232A5D2-B3A1-4B49-99AE-804298803089}"/>
              </a:ext>
            </a:extLst>
          </p:cNvPr>
          <p:cNvSpPr txBox="1"/>
          <p:nvPr/>
        </p:nvSpPr>
        <p:spPr>
          <a:xfrm>
            <a:off x="7508449" y="4211865"/>
            <a:ext cx="1264414" cy="138499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Analyse</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Assess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Compare</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y-o-y</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m-o-m</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w-o-w</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p:txBody>
      </p:sp>
      <p:sp>
        <p:nvSpPr>
          <p:cNvPr id="30" name="TextBox 29">
            <a:extLst>
              <a:ext uri="{FF2B5EF4-FFF2-40B4-BE49-F238E27FC236}">
                <a16:creationId xmlns:a16="http://schemas.microsoft.com/office/drawing/2014/main" id="{5BA6C03E-0318-424C-A1B7-8627A65C4480}"/>
              </a:ext>
            </a:extLst>
          </p:cNvPr>
          <p:cNvSpPr txBox="1"/>
          <p:nvPr/>
        </p:nvSpPr>
        <p:spPr>
          <a:xfrm>
            <a:off x="2958745" y="1982759"/>
            <a:ext cx="1402948" cy="1569660"/>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Monitor</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Cancelled sailings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Scheduled sailings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Capacity</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Port congestion</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Spot rates</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Actual transit times of selected lanes </a:t>
            </a:r>
          </a:p>
        </p:txBody>
      </p:sp>
      <p:sp>
        <p:nvSpPr>
          <p:cNvPr id="31" name="TextBox 30">
            <a:extLst>
              <a:ext uri="{FF2B5EF4-FFF2-40B4-BE49-F238E27FC236}">
                <a16:creationId xmlns:a16="http://schemas.microsoft.com/office/drawing/2014/main" id="{FA378544-8969-45ED-9B25-83B537A6BC18}"/>
              </a:ext>
            </a:extLst>
          </p:cNvPr>
          <p:cNvSpPr txBox="1"/>
          <p:nvPr/>
        </p:nvSpPr>
        <p:spPr>
          <a:xfrm>
            <a:off x="2948482" y="4237273"/>
            <a:ext cx="1758815" cy="1661993"/>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Deliver</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dynamic visibility on</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Port congestion</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Cancelled sailings</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Blanked vessels</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Spot rates</a:t>
            </a:r>
          </a:p>
          <a:p>
            <a:pPr marL="36000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Capacity</a:t>
            </a:r>
          </a:p>
          <a:p>
            <a:pPr marL="171450" marR="0" lvl="0" indent="-171450" algn="l" defTabSz="609585" rtl="0" eaLnBrk="1" fontAlgn="auto" latinLnBrk="0" hangingPunct="1">
              <a:lnSpc>
                <a:spcPct val="100000"/>
              </a:lnSpc>
              <a:spcBef>
                <a:spcPts val="0"/>
              </a:spcBef>
              <a:spcAft>
                <a:spcPts val="0"/>
              </a:spcAft>
              <a:buClr>
                <a:srgbClr val="B68D30"/>
              </a:buClr>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Weekly key market insights</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p:txBody>
      </p:sp>
      <p:cxnSp>
        <p:nvCxnSpPr>
          <p:cNvPr id="32" name="Straight Connector 31">
            <a:extLst>
              <a:ext uri="{FF2B5EF4-FFF2-40B4-BE49-F238E27FC236}">
                <a16:creationId xmlns:a16="http://schemas.microsoft.com/office/drawing/2014/main" id="{C6E256FF-7F97-49C0-9810-7E1B5E5F7A03}"/>
              </a:ext>
            </a:extLst>
          </p:cNvPr>
          <p:cNvCxnSpPr/>
          <p:nvPr/>
        </p:nvCxnSpPr>
        <p:spPr>
          <a:xfrm>
            <a:off x="3044480" y="2313568"/>
            <a:ext cx="1045029" cy="0"/>
          </a:xfrm>
          <a:prstGeom prst="line">
            <a:avLst/>
          </a:prstGeom>
          <a:ln w="12700">
            <a:solidFill>
              <a:schemeClr val="accent6"/>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0EBA21F-512F-4628-AD98-5765ED4C2CC1}"/>
              </a:ext>
            </a:extLst>
          </p:cNvPr>
          <p:cNvCxnSpPr/>
          <p:nvPr/>
        </p:nvCxnSpPr>
        <p:spPr>
          <a:xfrm>
            <a:off x="7543299" y="2313568"/>
            <a:ext cx="1045029" cy="0"/>
          </a:xfrm>
          <a:prstGeom prst="line">
            <a:avLst/>
          </a:prstGeom>
          <a:ln w="12700">
            <a:solidFill>
              <a:schemeClr val="accent6"/>
            </a:solidFill>
          </a:ln>
          <a:effectLst/>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F2FC1CE-62B9-49B8-9FA2-95B06BB111A7}"/>
              </a:ext>
            </a:extLst>
          </p:cNvPr>
          <p:cNvCxnSpPr/>
          <p:nvPr/>
        </p:nvCxnSpPr>
        <p:spPr>
          <a:xfrm>
            <a:off x="3044480" y="4577370"/>
            <a:ext cx="1045029" cy="0"/>
          </a:xfrm>
          <a:prstGeom prst="line">
            <a:avLst/>
          </a:prstGeom>
          <a:ln w="12700">
            <a:solidFill>
              <a:schemeClr val="accent6"/>
            </a:solidFill>
          </a:ln>
          <a:effectLst/>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52CC868-BC20-4068-99F7-EE8B6D4E1AE0}"/>
              </a:ext>
            </a:extLst>
          </p:cNvPr>
          <p:cNvCxnSpPr/>
          <p:nvPr/>
        </p:nvCxnSpPr>
        <p:spPr>
          <a:xfrm>
            <a:off x="7571006" y="4566928"/>
            <a:ext cx="1045029" cy="0"/>
          </a:xfrm>
          <a:prstGeom prst="line">
            <a:avLst/>
          </a:prstGeom>
          <a:ln w="12700">
            <a:solidFill>
              <a:schemeClr val="accent6"/>
            </a:solidFill>
          </a:ln>
          <a:effectLst/>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5D45C1A0-ADAE-B5DA-901D-02E881616E20}"/>
              </a:ext>
            </a:extLst>
          </p:cNvPr>
          <p:cNvPicPr>
            <a:picLocks noChangeAspect="1"/>
          </p:cNvPicPr>
          <p:nvPr/>
        </p:nvPicPr>
        <p:blipFill>
          <a:blip r:embed="rId3"/>
          <a:stretch>
            <a:fillRect/>
          </a:stretch>
        </p:blipFill>
        <p:spPr>
          <a:xfrm>
            <a:off x="4210606" y="2176288"/>
            <a:ext cx="3872380" cy="2985315"/>
          </a:xfrm>
          <a:prstGeom prst="rect">
            <a:avLst/>
          </a:prstGeom>
        </p:spPr>
      </p:pic>
      <p:sp>
        <p:nvSpPr>
          <p:cNvPr id="25" name="Rectangle 24">
            <a:extLst>
              <a:ext uri="{FF2B5EF4-FFF2-40B4-BE49-F238E27FC236}">
                <a16:creationId xmlns:a16="http://schemas.microsoft.com/office/drawing/2014/main" id="{8B0A4C0C-9387-0E47-501D-81CA15D95334}"/>
              </a:ext>
            </a:extLst>
          </p:cNvPr>
          <p:cNvSpPr/>
          <p:nvPr/>
        </p:nvSpPr>
        <p:spPr>
          <a:xfrm>
            <a:off x="480000" y="1909687"/>
            <a:ext cx="1997028" cy="403219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252000" rIns="180000" rtlCol="0" anchor="t"/>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Understand</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Digest</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Communicate</a:t>
            </a:r>
          </a:p>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Avoid disruption </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Get ready to face disruption</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Mitigate disruption’s impact </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27" name="Rectangle 26">
            <a:extLst>
              <a:ext uri="{FF2B5EF4-FFF2-40B4-BE49-F238E27FC236}">
                <a16:creationId xmlns:a16="http://schemas.microsoft.com/office/drawing/2014/main" id="{F611637E-E49F-ACAF-8F54-3E8D78A21BE0}"/>
              </a:ext>
            </a:extLst>
          </p:cNvPr>
          <p:cNvSpPr/>
          <p:nvPr/>
        </p:nvSpPr>
        <p:spPr>
          <a:xfrm>
            <a:off x="2774950" y="1443142"/>
            <a:ext cx="6591299" cy="468000"/>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Container Capacity Weekly Insight</a:t>
            </a:r>
          </a:p>
        </p:txBody>
      </p:sp>
      <p:sp>
        <p:nvSpPr>
          <p:cNvPr id="28" name="Rectangle 27">
            <a:extLst>
              <a:ext uri="{FF2B5EF4-FFF2-40B4-BE49-F238E27FC236}">
                <a16:creationId xmlns:a16="http://schemas.microsoft.com/office/drawing/2014/main" id="{B5F31A8F-0D51-621F-92B4-A00AC7F7FD34}"/>
              </a:ext>
            </a:extLst>
          </p:cNvPr>
          <p:cNvSpPr/>
          <p:nvPr/>
        </p:nvSpPr>
        <p:spPr>
          <a:xfrm>
            <a:off x="486221" y="1452788"/>
            <a:ext cx="1997028" cy="468000"/>
          </a:xfrm>
          <a:prstGeom prst="rect">
            <a:avLst/>
          </a:prstGeom>
          <a:solidFill>
            <a:schemeClr val="bg1">
              <a:lumMod val="7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Client Use</a:t>
            </a:r>
          </a:p>
        </p:txBody>
      </p:sp>
      <p:sp>
        <p:nvSpPr>
          <p:cNvPr id="17" name="Arrow: Down 16">
            <a:extLst>
              <a:ext uri="{FF2B5EF4-FFF2-40B4-BE49-F238E27FC236}">
                <a16:creationId xmlns:a16="http://schemas.microsoft.com/office/drawing/2014/main" id="{0758742E-9935-5566-5D98-828BA49494DC}"/>
              </a:ext>
            </a:extLst>
          </p:cNvPr>
          <p:cNvSpPr/>
          <p:nvPr/>
        </p:nvSpPr>
        <p:spPr>
          <a:xfrm>
            <a:off x="1109156" y="2918366"/>
            <a:ext cx="421752" cy="625894"/>
          </a:xfrm>
          <a:prstGeom prst="downArrow">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p:txBody>
      </p:sp>
      <p:sp>
        <p:nvSpPr>
          <p:cNvPr id="36" name="Rectangle 35">
            <a:extLst>
              <a:ext uri="{FF2B5EF4-FFF2-40B4-BE49-F238E27FC236}">
                <a16:creationId xmlns:a16="http://schemas.microsoft.com/office/drawing/2014/main" id="{A9948EA4-A5D9-47FA-3C2F-50941D8B61DB}"/>
              </a:ext>
            </a:extLst>
          </p:cNvPr>
          <p:cNvSpPr/>
          <p:nvPr/>
        </p:nvSpPr>
        <p:spPr>
          <a:xfrm>
            <a:off x="9550044" y="1443142"/>
            <a:ext cx="2232000" cy="468000"/>
          </a:xfrm>
          <a:prstGeom prst="rect">
            <a:avLst/>
          </a:prstGeom>
          <a:solidFill>
            <a:schemeClr val="accent2"/>
          </a:solidFill>
          <a:ln>
            <a:no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Client Type</a:t>
            </a:r>
          </a:p>
        </p:txBody>
      </p:sp>
      <p:sp>
        <p:nvSpPr>
          <p:cNvPr id="38" name="Rectangle 37">
            <a:extLst>
              <a:ext uri="{FF2B5EF4-FFF2-40B4-BE49-F238E27FC236}">
                <a16:creationId xmlns:a16="http://schemas.microsoft.com/office/drawing/2014/main" id="{68D9CC58-BD8E-E445-76EE-CF5ED7149848}"/>
              </a:ext>
            </a:extLst>
          </p:cNvPr>
          <p:cNvSpPr/>
          <p:nvPr/>
        </p:nvSpPr>
        <p:spPr>
          <a:xfrm>
            <a:off x="9541966" y="1906629"/>
            <a:ext cx="2232000" cy="403219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252000" rIns="180000" rtlCol="0" anchor="t"/>
          <a:lstStyle/>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6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Freight forwarders</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Shippers and BCO’s</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Terminal operators</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Port authorities</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Banks </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Consultancy firms </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0" marR="0" lvl="0" indent="0" algn="l" defTabSz="609585" rtl="0" eaLnBrk="1" fontAlgn="auto" latinLnBrk="0" hangingPunct="1">
              <a:lnSpc>
                <a:spcPct val="100000"/>
              </a:lnSpc>
              <a:spcBef>
                <a:spcPts val="0"/>
              </a:spcBef>
              <a:spcAft>
                <a:spcPts val="400"/>
              </a:spcAft>
              <a:buClr>
                <a:srgbClr val="B68D30"/>
              </a:buClr>
              <a:buSzTx/>
              <a:buFontTx/>
              <a:buNone/>
              <a:tabLst/>
              <a:defRPr/>
            </a:pPr>
            <a:endPar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endParaRP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Transparency &amp; visibility</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Tracking &amp; tracing</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Planning &amp; Forecasting</a:t>
            </a:r>
          </a:p>
          <a:p>
            <a:pPr marL="216000" marR="0" lvl="0" indent="-216000" algn="l" defTabSz="609585" rtl="0" eaLnBrk="1" fontAlgn="auto" latinLnBrk="0" hangingPunct="1">
              <a:lnSpc>
                <a:spcPct val="100000"/>
              </a:lnSpc>
              <a:spcBef>
                <a:spcPts val="0"/>
              </a:spcBef>
              <a:spcAft>
                <a:spcPts val="400"/>
              </a:spcAft>
              <a:buClr>
                <a:srgbClr val="B68D30"/>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02B5C"/>
                </a:solidFill>
                <a:effectLst/>
                <a:uLnTx/>
                <a:uFillTx/>
                <a:latin typeface="Arial Nova Cond" panose="020B0506020202020204" pitchFamily="34" charset="0"/>
                <a:ea typeface="+mn-ea"/>
                <a:cs typeface="+mn-cs"/>
              </a:rPr>
              <a:t>Inventory management and lead time</a:t>
            </a:r>
          </a:p>
        </p:txBody>
      </p:sp>
      <p:sp>
        <p:nvSpPr>
          <p:cNvPr id="39" name="Rectangle 38">
            <a:extLst>
              <a:ext uri="{FF2B5EF4-FFF2-40B4-BE49-F238E27FC236}">
                <a16:creationId xmlns:a16="http://schemas.microsoft.com/office/drawing/2014/main" id="{16D340FA-130E-9EFB-841D-9E5CC54A0E72}"/>
              </a:ext>
            </a:extLst>
          </p:cNvPr>
          <p:cNvSpPr/>
          <p:nvPr/>
        </p:nvSpPr>
        <p:spPr>
          <a:xfrm>
            <a:off x="9550044" y="3861503"/>
            <a:ext cx="2232000" cy="468000"/>
          </a:xfrm>
          <a:prstGeom prst="rect">
            <a:avLst/>
          </a:prstGeom>
          <a:solidFill>
            <a:schemeClr val="accent2"/>
          </a:solidFill>
          <a:ln>
            <a:no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Client Needs</a:t>
            </a:r>
          </a:p>
        </p:txBody>
      </p:sp>
      <p:sp>
        <p:nvSpPr>
          <p:cNvPr id="19" name="Content Placeholder 18">
            <a:extLst>
              <a:ext uri="{FF2B5EF4-FFF2-40B4-BE49-F238E27FC236}">
                <a16:creationId xmlns:a16="http://schemas.microsoft.com/office/drawing/2014/main" id="{8799F954-B3BA-521A-5510-C9C869C9B001}"/>
              </a:ext>
            </a:extLst>
          </p:cNvPr>
          <p:cNvSpPr>
            <a:spLocks noGrp="1"/>
          </p:cNvSpPr>
          <p:nvPr>
            <p:ph sz="half" idx="10"/>
          </p:nvPr>
        </p:nvSpPr>
        <p:spPr>
          <a:xfrm>
            <a:off x="480000" y="893714"/>
            <a:ext cx="11232000" cy="370800"/>
          </a:xfrm>
        </p:spPr>
        <p:txBody>
          <a:bodyPr/>
          <a:lstStyle/>
          <a:p>
            <a:r>
              <a:rPr kumimoji="0" lang="en-GB" sz="1600" b="0" i="0" u="none" strike="noStrike" kern="1200" cap="none" spc="0" normalizeH="0" baseline="0" noProof="0" dirty="0">
                <a:ln>
                  <a:noFill/>
                </a:ln>
                <a:effectLst/>
                <a:uLnTx/>
                <a:uFillTx/>
                <a:latin typeface="Arial Nova Cond"/>
                <a:ea typeface="+mn-ea"/>
                <a:cs typeface="+mn-cs"/>
              </a:rPr>
              <a:t>CCI is designed to provide shippers and freight forwarders a weekly visibility on key market drivers, supported with AIS ship tracker data, to proactively  manage their operations and implement effective internal communication based on short term forecasts and real time data.</a:t>
            </a:r>
            <a:endParaRPr lang="en-GB" sz="1600" dirty="0"/>
          </a:p>
        </p:txBody>
      </p:sp>
      <p:sp>
        <p:nvSpPr>
          <p:cNvPr id="7" name="Title 6">
            <a:extLst>
              <a:ext uri="{FF2B5EF4-FFF2-40B4-BE49-F238E27FC236}">
                <a16:creationId xmlns:a16="http://schemas.microsoft.com/office/drawing/2014/main" id="{6F37B4EB-D3C7-CB3E-9638-4F9E4DE270C4}"/>
              </a:ext>
            </a:extLst>
          </p:cNvPr>
          <p:cNvSpPr>
            <a:spLocks noGrp="1"/>
          </p:cNvSpPr>
          <p:nvPr>
            <p:ph type="title"/>
          </p:nvPr>
        </p:nvSpPr>
        <p:spPr/>
        <p:txBody>
          <a:bodyPr>
            <a:normAutofit/>
          </a:bodyPr>
          <a:lstStyle/>
          <a:p>
            <a:r>
              <a:rPr lang="en-GB" sz="2000" dirty="0"/>
              <a:t>Container Capacity Insight</a:t>
            </a:r>
          </a:p>
        </p:txBody>
      </p:sp>
    </p:spTree>
    <p:extLst>
      <p:ext uri="{BB962C8B-B14F-4D97-AF65-F5344CB8AC3E}">
        <p14:creationId xmlns:p14="http://schemas.microsoft.com/office/powerpoint/2010/main" val="4202369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6DCBD6-2404-8BD9-5F1E-9B1CF6E210A8}"/>
              </a:ext>
            </a:extLst>
          </p:cNvPr>
          <p:cNvSpPr>
            <a:spLocks noGrp="1"/>
          </p:cNvSpPr>
          <p:nvPr>
            <p:ph sz="half" idx="10"/>
          </p:nvPr>
        </p:nvSpPr>
        <p:spPr/>
        <p:txBody>
          <a:bodyPr/>
          <a:lstStyle/>
          <a:p>
            <a:endParaRPr lang="en-SG"/>
          </a:p>
        </p:txBody>
      </p:sp>
      <p:sp>
        <p:nvSpPr>
          <p:cNvPr id="3" name="Title 2">
            <a:extLst>
              <a:ext uri="{FF2B5EF4-FFF2-40B4-BE49-F238E27FC236}">
                <a16:creationId xmlns:a16="http://schemas.microsoft.com/office/drawing/2014/main" id="{601DBB4E-C943-34AD-AC45-76661EA60F6E}"/>
              </a:ext>
            </a:extLst>
          </p:cNvPr>
          <p:cNvSpPr>
            <a:spLocks noGrp="1"/>
          </p:cNvSpPr>
          <p:nvPr>
            <p:ph type="title"/>
          </p:nvPr>
        </p:nvSpPr>
        <p:spPr/>
        <p:txBody>
          <a:bodyPr/>
          <a:lstStyle/>
          <a:p>
            <a:endParaRPr lang="en-SG"/>
          </a:p>
        </p:txBody>
      </p:sp>
      <p:sp>
        <p:nvSpPr>
          <p:cNvPr id="4" name="Content Placeholder 3">
            <a:extLst>
              <a:ext uri="{FF2B5EF4-FFF2-40B4-BE49-F238E27FC236}">
                <a16:creationId xmlns:a16="http://schemas.microsoft.com/office/drawing/2014/main" id="{1BD00F76-15FD-76DB-188D-48A87B934DD8}"/>
              </a:ext>
            </a:extLst>
          </p:cNvPr>
          <p:cNvSpPr>
            <a:spLocks noGrp="1"/>
          </p:cNvSpPr>
          <p:nvPr>
            <p:ph idx="14"/>
          </p:nvPr>
        </p:nvSpPr>
        <p:spPr/>
        <p:txBody>
          <a:bodyPr/>
          <a:lstStyle/>
          <a:p>
            <a:endParaRPr lang="en-SG"/>
          </a:p>
        </p:txBody>
      </p:sp>
      <p:pic>
        <p:nvPicPr>
          <p:cNvPr id="6" name="Picture 5">
            <a:extLst>
              <a:ext uri="{FF2B5EF4-FFF2-40B4-BE49-F238E27FC236}">
                <a16:creationId xmlns:a16="http://schemas.microsoft.com/office/drawing/2014/main" id="{E693D34A-3721-3DA9-27A9-680E3264CE87}"/>
              </a:ext>
            </a:extLst>
          </p:cNvPr>
          <p:cNvPicPr>
            <a:picLocks noChangeAspect="1"/>
          </p:cNvPicPr>
          <p:nvPr/>
        </p:nvPicPr>
        <p:blipFill>
          <a:blip r:embed="rId2"/>
          <a:stretch>
            <a:fillRect/>
          </a:stretch>
        </p:blipFill>
        <p:spPr>
          <a:xfrm>
            <a:off x="2919885" y="294641"/>
            <a:ext cx="5340195" cy="5300520"/>
          </a:xfrm>
          <a:prstGeom prst="rect">
            <a:avLst/>
          </a:prstGeom>
        </p:spPr>
      </p:pic>
      <p:sp>
        <p:nvSpPr>
          <p:cNvPr id="7" name="TextBox 6">
            <a:extLst>
              <a:ext uri="{FF2B5EF4-FFF2-40B4-BE49-F238E27FC236}">
                <a16:creationId xmlns:a16="http://schemas.microsoft.com/office/drawing/2014/main" id="{FED033A6-40A8-3BBA-CC9D-5B3E8E1AD1C3}"/>
              </a:ext>
            </a:extLst>
          </p:cNvPr>
          <p:cNvSpPr txBox="1"/>
          <p:nvPr/>
        </p:nvSpPr>
        <p:spPr>
          <a:xfrm>
            <a:off x="2797965" y="5783476"/>
            <a:ext cx="6096000" cy="461665"/>
          </a:xfrm>
          <a:prstGeom prst="rect">
            <a:avLst/>
          </a:prstGeom>
          <a:noFill/>
        </p:spPr>
        <p:txBody>
          <a:bodyPr wrap="square">
            <a:spAutoFit/>
          </a:bodyPr>
          <a:lstStyle/>
          <a:p>
            <a:r>
              <a:rPr lang="en-SG" sz="2400" dirty="0"/>
              <a:t>https://www.drewry.co.uk/example-reports</a:t>
            </a:r>
          </a:p>
        </p:txBody>
      </p:sp>
    </p:spTree>
    <p:extLst>
      <p:ext uri="{BB962C8B-B14F-4D97-AF65-F5344CB8AC3E}">
        <p14:creationId xmlns:p14="http://schemas.microsoft.com/office/powerpoint/2010/main" val="427183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4BEB02-1F66-4609-9BCE-8B8231200387}"/>
              </a:ext>
            </a:extLst>
          </p:cNvPr>
          <p:cNvSpPr/>
          <p:nvPr/>
        </p:nvSpPr>
        <p:spPr>
          <a:xfrm>
            <a:off x="3349025" y="369054"/>
            <a:ext cx="573778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Nova Cond"/>
                <a:ea typeface="+mn-ea"/>
                <a:cs typeface="+mn-cs"/>
              </a:rPr>
              <a:t>contact us supplychains@drewry.co.uk</a:t>
            </a:r>
            <a:endParaRPr kumimoji="0" lang="en-GB" sz="2800" b="0" i="0" u="none" strike="noStrike" kern="1200" cap="none" spc="0" normalizeH="0" baseline="0" noProof="0" dirty="0">
              <a:ln>
                <a:noFill/>
              </a:ln>
              <a:solidFill>
                <a:prstClr val="white"/>
              </a:solidFill>
              <a:effectLst/>
              <a:uLnTx/>
              <a:uFillTx/>
              <a:latin typeface="Arial Nova Cond"/>
              <a:ea typeface="+mn-ea"/>
              <a:cs typeface="+mn-cs"/>
            </a:endParaRPr>
          </a:p>
        </p:txBody>
      </p:sp>
    </p:spTree>
    <p:extLst>
      <p:ext uri="{BB962C8B-B14F-4D97-AF65-F5344CB8AC3E}">
        <p14:creationId xmlns:p14="http://schemas.microsoft.com/office/powerpoint/2010/main" val="3689410092"/>
      </p:ext>
    </p:extLst>
  </p:cSld>
  <p:clrMapOvr>
    <a:masterClrMapping/>
  </p:clrMapOvr>
</p:sld>
</file>

<file path=ppt/theme/theme1.xml><?xml version="1.0" encoding="utf-8"?>
<a:theme xmlns:a="http://schemas.openxmlformats.org/drawingml/2006/main" name="Drewry Widescreen Theme">
  <a:themeElements>
    <a:clrScheme name="CORP Widescreen">
      <a:dk1>
        <a:sysClr val="windowText" lastClr="000000"/>
      </a:dk1>
      <a:lt1>
        <a:sysClr val="window" lastClr="FFFFFF"/>
      </a:lt1>
      <a:dk2>
        <a:srgbClr val="1F497D"/>
      </a:dk2>
      <a:lt2>
        <a:srgbClr val="E5E9EE"/>
      </a:lt2>
      <a:accent1>
        <a:srgbClr val="002B5C"/>
      </a:accent1>
      <a:accent2>
        <a:srgbClr val="0098D9"/>
      </a:accent2>
      <a:accent3>
        <a:srgbClr val="F3B000"/>
      </a:accent3>
      <a:accent4>
        <a:srgbClr val="B68D30"/>
      </a:accent4>
      <a:accent5>
        <a:srgbClr val="E37D31"/>
      </a:accent5>
      <a:accent6>
        <a:srgbClr val="00A6AA"/>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accent2"/>
          </a:solidFill>
        </a:ln>
        <a:effectLst/>
      </a:spPr>
      <a:bodyPr rtlCol="0" anchor="ctr"/>
      <a:lstStyle>
        <a:defPPr algn="ctr">
          <a:defRPr sz="1400" dirty="0">
            <a:solidFill>
              <a:schemeClr val="accent2"/>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1800Flowers_Drewry_Presentation_October2021_v1.2 [Read-Only]" id="{5CB357EE-2A6D-4A1F-9FA1-8BC0D22D49BE}" vid="{07CF0EDD-D522-443C-A97F-9BC91A128320}"/>
    </a:ext>
  </a:extLst>
</a:theme>
</file>

<file path=ppt/theme/theme2.xml><?xml version="1.0" encoding="utf-8"?>
<a:theme xmlns:a="http://schemas.openxmlformats.org/drawingml/2006/main" name="1_Drewry Widescreen Theme">
  <a:themeElements>
    <a:clrScheme name="CORP Widescreen">
      <a:dk1>
        <a:sysClr val="windowText" lastClr="000000"/>
      </a:dk1>
      <a:lt1>
        <a:sysClr val="window" lastClr="FFFFFF"/>
      </a:lt1>
      <a:dk2>
        <a:srgbClr val="1F497D"/>
      </a:dk2>
      <a:lt2>
        <a:srgbClr val="E5E9EE"/>
      </a:lt2>
      <a:accent1>
        <a:srgbClr val="002B5C"/>
      </a:accent1>
      <a:accent2>
        <a:srgbClr val="0098D9"/>
      </a:accent2>
      <a:accent3>
        <a:srgbClr val="F3B000"/>
      </a:accent3>
      <a:accent4>
        <a:srgbClr val="B68D30"/>
      </a:accent4>
      <a:accent5>
        <a:srgbClr val="E37D31"/>
      </a:accent5>
      <a:accent6>
        <a:srgbClr val="00A6AA"/>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accent2"/>
          </a:solidFill>
        </a:ln>
        <a:effectLst/>
      </a:spPr>
      <a:bodyPr rtlCol="0" anchor="ctr"/>
      <a:lstStyle>
        <a:defPPr algn="ctr">
          <a:defRPr sz="1400" dirty="0">
            <a:solidFill>
              <a:schemeClr val="accent2"/>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1800Flowers_Drewry_Presentation_October2021_v1.2 [Read-Only]" id="{5CB357EE-2A6D-4A1F-9FA1-8BC0D22D49BE}" vid="{07CF0EDD-D522-443C-A97F-9BC91A128320}"/>
    </a:ext>
  </a:extLst>
</a:theme>
</file>

<file path=ppt/theme/theme3.xml><?xml version="1.0" encoding="utf-8"?>
<a:theme xmlns:a="http://schemas.openxmlformats.org/drawingml/2006/main" name="2_Drewry Widescreen Theme">
  <a:themeElements>
    <a:clrScheme name="CORP Widescreen">
      <a:dk1>
        <a:sysClr val="windowText" lastClr="000000"/>
      </a:dk1>
      <a:lt1>
        <a:sysClr val="window" lastClr="FFFFFF"/>
      </a:lt1>
      <a:dk2>
        <a:srgbClr val="1F497D"/>
      </a:dk2>
      <a:lt2>
        <a:srgbClr val="E5E9EE"/>
      </a:lt2>
      <a:accent1>
        <a:srgbClr val="002B5C"/>
      </a:accent1>
      <a:accent2>
        <a:srgbClr val="0098D9"/>
      </a:accent2>
      <a:accent3>
        <a:srgbClr val="F3B000"/>
      </a:accent3>
      <a:accent4>
        <a:srgbClr val="B68D30"/>
      </a:accent4>
      <a:accent5>
        <a:srgbClr val="E37D31"/>
      </a:accent5>
      <a:accent6>
        <a:srgbClr val="00A6AA"/>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accent2"/>
          </a:solidFill>
        </a:ln>
        <a:effectLst/>
      </a:spPr>
      <a:bodyPr rtlCol="0" anchor="ctr"/>
      <a:lstStyle>
        <a:defPPr algn="ctr">
          <a:defRPr sz="1400" dirty="0">
            <a:solidFill>
              <a:schemeClr val="accent2"/>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1800Flowers_Drewry_Presentation_October2021_v1.2 [Read-Only]" id="{5CB357EE-2A6D-4A1F-9FA1-8BC0D22D49BE}" vid="{9C009156-F46C-4AE2-ACAF-F69BAE1201CE}"/>
    </a:ext>
  </a:extLst>
</a:theme>
</file>

<file path=ppt/theme/theme4.xml><?xml version="1.0" encoding="utf-8"?>
<a:theme xmlns:a="http://schemas.openxmlformats.org/drawingml/2006/main" name="3_Drewry Widescreen Theme">
  <a:themeElements>
    <a:clrScheme name="CORP Widescreen">
      <a:dk1>
        <a:sysClr val="windowText" lastClr="000000"/>
      </a:dk1>
      <a:lt1>
        <a:sysClr val="window" lastClr="FFFFFF"/>
      </a:lt1>
      <a:dk2>
        <a:srgbClr val="1F497D"/>
      </a:dk2>
      <a:lt2>
        <a:srgbClr val="E5E9EE"/>
      </a:lt2>
      <a:accent1>
        <a:srgbClr val="002B5C"/>
      </a:accent1>
      <a:accent2>
        <a:srgbClr val="0098D9"/>
      </a:accent2>
      <a:accent3>
        <a:srgbClr val="F3B000"/>
      </a:accent3>
      <a:accent4>
        <a:srgbClr val="B68D30"/>
      </a:accent4>
      <a:accent5>
        <a:srgbClr val="E37D31"/>
      </a:accent5>
      <a:accent6>
        <a:srgbClr val="00A6AA"/>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accent2"/>
          </a:solidFill>
        </a:ln>
        <a:effectLst/>
      </a:spPr>
      <a:bodyPr rtlCol="0" anchor="ctr"/>
      <a:lstStyle>
        <a:defPPr algn="ctr">
          <a:defRPr sz="1400" dirty="0">
            <a:solidFill>
              <a:schemeClr val="accent2"/>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1800Flowers_Drewry_Presentation_October2021_v1.2 [Read-Only]" id="{5CB357EE-2A6D-4A1F-9FA1-8BC0D22D49BE}" vid="{9C009156-F46C-4AE2-ACAF-F69BAE1201CE}"/>
    </a:ext>
  </a:extLst>
</a:theme>
</file>

<file path=ppt/theme/theme5.xml><?xml version="1.0" encoding="utf-8"?>
<a:theme xmlns:a="http://schemas.openxmlformats.org/drawingml/2006/main" name="4_Drewry Widescreen Theme">
  <a:themeElements>
    <a:clrScheme name="CORP DSCA Widescreen">
      <a:dk1>
        <a:sysClr val="windowText" lastClr="000000"/>
      </a:dk1>
      <a:lt1>
        <a:sysClr val="window" lastClr="FFFFFF"/>
      </a:lt1>
      <a:dk2>
        <a:srgbClr val="1F497D"/>
      </a:dk2>
      <a:lt2>
        <a:srgbClr val="E5E9EE"/>
      </a:lt2>
      <a:accent1>
        <a:srgbClr val="002B5C"/>
      </a:accent1>
      <a:accent2>
        <a:srgbClr val="00A6AA"/>
      </a:accent2>
      <a:accent3>
        <a:srgbClr val="B68D30"/>
      </a:accent3>
      <a:accent4>
        <a:srgbClr val="F3B000"/>
      </a:accent4>
      <a:accent5>
        <a:srgbClr val="70767A"/>
      </a:accent5>
      <a:accent6>
        <a:srgbClr val="B2B9BE"/>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bg1">
              <a:lumMod val="95000"/>
            </a:schemeClr>
          </a:solidFill>
        </a:ln>
        <a:effectLst/>
      </a:spPr>
      <a:bodyPr rtlCol="0" anchor="ctr"/>
      <a:lstStyle>
        <a:defPPr algn="ctr">
          <a:defRPr sz="1400" dirty="0">
            <a:solidFill>
              <a:schemeClr val="accent1"/>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bodyPr wrap="square" rtlCol="0">
        <a:spAutoFit/>
      </a:bodyPr>
      <a:lstStyle>
        <a:defPPr marL="0" indent="0" algn="l">
          <a:buFont typeface="Arial"/>
          <a:buNone/>
          <a:defRPr sz="1200" dirty="0" smtClean="0">
            <a:solidFill>
              <a:schemeClr val="accent1"/>
            </a:solidFill>
          </a:defRPr>
        </a:defPPr>
      </a:lstStyle>
    </a:txDef>
  </a:objectDefaults>
  <a:extraClrSchemeLst/>
  <a:extLst>
    <a:ext uri="{05A4C25C-085E-4340-85A3-A5531E510DB2}">
      <thm15:themeFamily xmlns:thm15="http://schemas.microsoft.com/office/thememl/2012/main" name="Drewry Widescreen All Slides Resources Template_2022" id="{27A8765B-7BE5-4778-B7FB-FFC29876E909}" vid="{CEB852FF-ED8A-4166-A4A2-FC64C2AFAC52}"/>
    </a:ext>
  </a:extLst>
</a:theme>
</file>

<file path=ppt/theme/theme6.xml><?xml version="1.0" encoding="utf-8"?>
<a:theme xmlns:a="http://schemas.openxmlformats.org/drawingml/2006/main" name="5_Drewry Widescreen Theme">
  <a:themeElements>
    <a:clrScheme name="CORP DSCA Widescreen">
      <a:dk1>
        <a:sysClr val="windowText" lastClr="000000"/>
      </a:dk1>
      <a:lt1>
        <a:sysClr val="window" lastClr="FFFFFF"/>
      </a:lt1>
      <a:dk2>
        <a:srgbClr val="1F497D"/>
      </a:dk2>
      <a:lt2>
        <a:srgbClr val="E5E9EE"/>
      </a:lt2>
      <a:accent1>
        <a:srgbClr val="002B5C"/>
      </a:accent1>
      <a:accent2>
        <a:srgbClr val="00A6AA"/>
      </a:accent2>
      <a:accent3>
        <a:srgbClr val="B68D30"/>
      </a:accent3>
      <a:accent4>
        <a:srgbClr val="F3B000"/>
      </a:accent4>
      <a:accent5>
        <a:srgbClr val="70767A"/>
      </a:accent5>
      <a:accent6>
        <a:srgbClr val="B2B9BE"/>
      </a:accent6>
      <a:hlink>
        <a:srgbClr val="B68D30"/>
      </a:hlink>
      <a:folHlink>
        <a:srgbClr val="84BCE2"/>
      </a:folHlink>
    </a:clrScheme>
    <a:fontScheme name="Custom 1">
      <a:majorFont>
        <a:latin typeface="Arial Nova Cond"/>
        <a:ea typeface=""/>
        <a:cs typeface=""/>
      </a:majorFont>
      <a:minorFont>
        <a:latin typeface="Arial Nova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bg1">
              <a:lumMod val="95000"/>
            </a:schemeClr>
          </a:solidFill>
        </a:ln>
        <a:effectLst/>
      </a:spPr>
      <a:bodyPr rtlCol="0" anchor="ctr"/>
      <a:lstStyle>
        <a:defPPr algn="ctr">
          <a:defRPr sz="1400" dirty="0">
            <a:solidFill>
              <a:schemeClr val="accent1"/>
            </a:solidFill>
            <a:latin typeface="Arial Nova Cond" panose="020B0506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ANSELL - Close-Out Meeting Feb 2022" id="{39CB6F67-C5CD-4906-B64E-8277A29236C9}" vid="{42C91120-E910-4722-AA51-FF5D31E2D25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2929</TotalTime>
  <Words>1060</Words>
  <Application>Microsoft Office PowerPoint</Application>
  <PresentationFormat>Widescreen</PresentationFormat>
  <Paragraphs>202</Paragraphs>
  <Slides>18</Slides>
  <Notes>1</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18</vt:i4>
      </vt:variant>
    </vt:vector>
  </HeadingPairs>
  <TitlesOfParts>
    <vt:vector size="30" baseType="lpstr">
      <vt:lpstr>HP Simplified Jpan Light</vt:lpstr>
      <vt:lpstr>Arial</vt:lpstr>
      <vt:lpstr>Arial Narrow</vt:lpstr>
      <vt:lpstr>Arial Nova</vt:lpstr>
      <vt:lpstr>Arial Nova Cond</vt:lpstr>
      <vt:lpstr>Calibri</vt:lpstr>
      <vt:lpstr>Drewry Widescreen Theme</vt:lpstr>
      <vt:lpstr>1_Drewry Widescreen Theme</vt:lpstr>
      <vt:lpstr>2_Drewry Widescreen Theme</vt:lpstr>
      <vt:lpstr>3_Drewry Widescreen Theme</vt:lpstr>
      <vt:lpstr>4_Drewry Widescreen Theme</vt:lpstr>
      <vt:lpstr>5_Drewry Widescreen Theme</vt:lpstr>
      <vt:lpstr>PowerPoint Presentation</vt:lpstr>
      <vt:lpstr>Principal source material for this presentation</vt:lpstr>
      <vt:lpstr>PowerPoint Presentation</vt:lpstr>
      <vt:lpstr>Forecast Carrier Industry Ebit Profit/Loss And Ebit Margins</vt:lpstr>
      <vt:lpstr>Container Shipping Industry – Financial Performance</vt:lpstr>
      <vt:lpstr>Disconnect with economic activity</vt:lpstr>
      <vt:lpstr>Global container port throughput</vt:lpstr>
      <vt:lpstr>Global Container Shipping Demand Outlook 2024</vt:lpstr>
      <vt:lpstr>Development of containership fleet and outlook</vt:lpstr>
      <vt:lpstr>Global Container Shipping Supply Outlook</vt:lpstr>
      <vt:lpstr>Drewry Global Supply-Demand Index</vt:lpstr>
      <vt:lpstr>Summary of Market Threats</vt:lpstr>
      <vt:lpstr>Container shipping alliances</vt:lpstr>
      <vt:lpstr>Critical Questions</vt:lpstr>
      <vt:lpstr>PowerPoint Presentation</vt:lpstr>
      <vt:lpstr>Container Capacity Insight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 Chew</dc:creator>
  <cp:lastModifiedBy>Vincent Chew</cp:lastModifiedBy>
  <cp:revision>2</cp:revision>
  <dcterms:created xsi:type="dcterms:W3CDTF">2023-11-07T02:45:24Z</dcterms:created>
  <dcterms:modified xsi:type="dcterms:W3CDTF">2023-11-14T09:59:24Z</dcterms:modified>
</cp:coreProperties>
</file>